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2"/>
  </p:notesMasterIdLst>
  <p:sldIdLst>
    <p:sldId id="256" r:id="rId3"/>
    <p:sldId id="474" r:id="rId4"/>
    <p:sldId id="526" r:id="rId5"/>
    <p:sldId id="532" r:id="rId6"/>
    <p:sldId id="533" r:id="rId7"/>
    <p:sldId id="534" r:id="rId8"/>
    <p:sldId id="442" r:id="rId9"/>
    <p:sldId id="524" r:id="rId10"/>
    <p:sldId id="525" r:id="rId11"/>
    <p:sldId id="458" r:id="rId12"/>
    <p:sldId id="521" r:id="rId13"/>
    <p:sldId id="522" r:id="rId14"/>
    <p:sldId id="531" r:id="rId15"/>
    <p:sldId id="523" r:id="rId16"/>
    <p:sldId id="530" r:id="rId17"/>
    <p:sldId id="529" r:id="rId18"/>
    <p:sldId id="517" r:id="rId19"/>
    <p:sldId id="289" r:id="rId20"/>
    <p:sldId id="527" r:id="rId2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oe Stone" initials="ZS" lastIdx="2" clrIdx="0">
    <p:extLst>
      <p:ext uri="{19B8F6BF-5375-455C-9EA6-DF929625EA0E}">
        <p15:presenceInfo xmlns:p15="http://schemas.microsoft.com/office/powerpoint/2012/main" userId="ecd519e82100c7ee" providerId="Windows Live"/>
      </p:ext>
    </p:extLst>
  </p:cmAuthor>
  <p:cmAuthor id="2" name="Jeffrey Owen Hanson" initials="JOH" lastIdx="1" clrIdx="1">
    <p:extLst>
      <p:ext uri="{19B8F6BF-5375-455C-9EA6-DF929625EA0E}">
        <p15:presenceInfo xmlns:p15="http://schemas.microsoft.com/office/powerpoint/2012/main" userId="Jeffrey Owen Hanson" providerId="None"/>
      </p:ext>
    </p:extLst>
  </p:cmAuthor>
  <p:cmAuthor id="3" name="Richard Schuster" initials="RS" lastIdx="1" clrIdx="2">
    <p:extLst>
      <p:ext uri="{19B8F6BF-5375-455C-9EA6-DF929625EA0E}">
        <p15:presenceInfo xmlns:p15="http://schemas.microsoft.com/office/powerpoint/2012/main" userId="Richard Schust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030"/>
    <a:srgbClr val="434343"/>
    <a:srgbClr val="2D2A3A"/>
    <a:srgbClr val="1E1C26"/>
    <a:srgbClr val="0E0036"/>
    <a:srgbClr val="2A2A2A"/>
    <a:srgbClr val="3F3F3F"/>
    <a:srgbClr val="232323"/>
    <a:srgbClr val="D000A8"/>
    <a:srgbClr val="00F0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94660"/>
  </p:normalViewPr>
  <p:slideViewPr>
    <p:cSldViewPr snapToGrid="0">
      <p:cViewPr>
        <p:scale>
          <a:sx n="66" d="100"/>
          <a:sy n="66" d="100"/>
        </p:scale>
        <p:origin x="1978" y="7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1-09-28T05:08:01.140" idx="1">
    <p:pos x="10" y="10"/>
    <p:text>Joe, what do you think about this Open/Conservation Standards slide?
Is ECCC into this stuff?</p:text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1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119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120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121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F08D1666-8CA5-49D1-A8F6-7CDDBF498F8E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8197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846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426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5945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6256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035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804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18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1027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9732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87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9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2040" cy="11023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2/24/21</a:t>
            </a:r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B061743-D104-4342-92DB-595A49178A68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4000" lvl="6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7213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jpeg"/><Relationship Id="rId5" Type="http://schemas.openxmlformats.org/officeDocument/2006/relationships/image" Target="../media/image20.jpg"/><Relationship Id="rId4" Type="http://schemas.openxmlformats.org/officeDocument/2006/relationships/image" Target="../media/image19.png"/><Relationship Id="rId9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198387" y="233522"/>
            <a:ext cx="8902800" cy="116805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600" b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Where to Work tool</a:t>
            </a:r>
            <a:endParaRPr lang="en-US" sz="6600" b="1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138087" y="1474763"/>
            <a:ext cx="9023400" cy="1664062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Jeffrey Hanson, Richard Schuster</a:t>
            </a:r>
            <a:r>
              <a:rPr lang="en-US" sz="4400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, </a:t>
            </a:r>
            <a:r>
              <a:rPr lang="en-US" sz="4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Jaimie </a:t>
            </a:r>
            <a:r>
              <a:rPr lang="en-US" sz="4400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Vincent, Joseph Bennett</a:t>
            </a:r>
            <a:endParaRPr lang="en-US" sz="4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3" name="AutoShape 4" descr="Nature Conservancy of Canada (NCC) â Annual Report 2019/202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0" y="4178460"/>
            <a:ext cx="9143999" cy="9650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26" name="Picture 2" descr="Carleton University News on Twitter: &amp;quot;#CarletonU unveils refreshed visual  identity with updated logo that better defines our distinctive and  compelling identity. More information, along with guidelines for use and  branded templates, here: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87" y="4293239"/>
            <a:ext cx="2269447" cy="60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kootenayconservation.ca/wp-content/uploads/2020/03/Kootenay-Conservation-Program-Partners-Nature-Conservancy-Canada.png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89" b="25689"/>
          <a:stretch/>
        </p:blipFill>
        <p:spPr bwMode="auto">
          <a:xfrm>
            <a:off x="2545621" y="4293239"/>
            <a:ext cx="1825191" cy="58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960873" y="3365814"/>
            <a:ext cx="52389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800" dirty="0" smtClean="0">
                <a:solidFill>
                  <a:schemeClr val="bg1"/>
                </a:solidFill>
              </a:rPr>
              <a:t>Demo at https://ncc.carleton.ca</a:t>
            </a:r>
            <a:endParaRPr lang="en-AU" sz="2800" dirty="0">
              <a:solidFill>
                <a:schemeClr val="bg1"/>
              </a:solidFill>
            </a:endParaRPr>
          </a:p>
        </p:txBody>
      </p:sp>
      <p:pic>
        <p:nvPicPr>
          <p:cNvPr id="2" name="Picture 2" descr="Natural Sciences and Engineering Research Council - Wikipedia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896" y="4293239"/>
            <a:ext cx="1435262" cy="61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nvironment and Climate Change Canada partnership â Swim Drink Fish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" t="29953" r="5025" b="32274"/>
          <a:stretch/>
        </p:blipFill>
        <p:spPr bwMode="auto">
          <a:xfrm>
            <a:off x="6486242" y="4293239"/>
            <a:ext cx="2597457" cy="61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/>
          <p:cNvSpPr txBox="1">
            <a:spLocks/>
          </p:cNvSpPr>
          <p:nvPr/>
        </p:nvSpPr>
        <p:spPr>
          <a:xfrm>
            <a:off x="167640" y="1244763"/>
            <a:ext cx="5334324" cy="3555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Themes:</a:t>
            </a:r>
            <a:r>
              <a:rPr kumimoji="0" lang="en-AU" sz="32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Different species</a:t>
            </a:r>
          </a:p>
          <a:p>
            <a:pPr lvl="1" indent="-342900">
              <a:buFont typeface="Arial" pitchFamily="34" charset="0"/>
              <a:buChar char="•"/>
              <a:defRPr/>
            </a:pPr>
            <a:r>
              <a:rPr lang="en-AU" dirty="0" smtClean="0">
                <a:solidFill>
                  <a:prstClr val="white"/>
                </a:solidFill>
                <a:latin typeface="Calibri"/>
              </a:rPr>
              <a:t>Goals</a:t>
            </a:r>
            <a:r>
              <a:rPr kumimoji="0" lang="en-AU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  <a:r>
              <a:rPr kumimoji="0" lang="en-AU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lang="en-AU" dirty="0" smtClean="0">
                <a:solidFill>
                  <a:prstClr val="white"/>
                </a:solidFill>
              </a:rPr>
              <a:t>≥ 1 </a:t>
            </a:r>
            <a:r>
              <a:rPr lang="en-AU" dirty="0" smtClean="0">
                <a:solidFill>
                  <a:prstClr val="white"/>
                </a:solidFill>
                <a:latin typeface="Calibri"/>
              </a:rPr>
              <a:t>population per species</a:t>
            </a:r>
          </a:p>
          <a:p>
            <a:pPr>
              <a:defRPr/>
            </a:pPr>
            <a:r>
              <a:rPr lang="en-AU" dirty="0" smtClean="0">
                <a:solidFill>
                  <a:prstClr val="white"/>
                </a:solidFill>
                <a:latin typeface="Calibri"/>
              </a:rPr>
              <a:t>Weights: None</a:t>
            </a:r>
            <a:endParaRPr lang="en-AU" dirty="0">
              <a:solidFill>
                <a:prstClr val="white"/>
              </a:solidFill>
              <a:latin typeface="Calibri"/>
            </a:endParaRP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AU" dirty="0" smtClean="0">
                <a:solidFill>
                  <a:prstClr val="white"/>
                </a:solidFill>
                <a:latin typeface="Calibri"/>
              </a:rPr>
              <a:t>minimize # islands</a:t>
            </a:r>
          </a:p>
          <a:p>
            <a:pPr>
              <a:defRPr/>
            </a:pPr>
            <a:r>
              <a:rPr lang="en-AU" dirty="0" smtClean="0">
                <a:solidFill>
                  <a:prstClr val="white"/>
                </a:solidFill>
                <a:latin typeface="Calibri"/>
              </a:rPr>
              <a:t>Includes: None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AU" sz="32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228600" y="205979"/>
            <a:ext cx="86868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AU" dirty="0" smtClean="0"/>
              <a:t>Conservation planning as optimization</a:t>
            </a:r>
            <a:endParaRPr lang="en-AU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406AB6E-F8A4-4161-8F11-0ED1D175D65F}"/>
              </a:ext>
            </a:extLst>
          </p:cNvPr>
          <p:cNvGrpSpPr/>
          <p:nvPr/>
        </p:nvGrpSpPr>
        <p:grpSpPr>
          <a:xfrm>
            <a:off x="5303520" y="1797703"/>
            <a:ext cx="3689940" cy="2947710"/>
            <a:chOff x="5303520" y="1527540"/>
            <a:chExt cx="3689940" cy="294771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E73FA18-3AC5-45F1-A6D9-8B47EECCE8E8}"/>
                </a:ext>
              </a:extLst>
            </p:cNvPr>
            <p:cNvGrpSpPr/>
            <p:nvPr/>
          </p:nvGrpSpPr>
          <p:grpSpPr>
            <a:xfrm>
              <a:off x="5303520" y="1527540"/>
              <a:ext cx="3689940" cy="2947710"/>
              <a:chOff x="5303520" y="1527540"/>
              <a:chExt cx="3689940" cy="294771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38E37D10-2847-4485-8A4E-4F3477318202}"/>
                  </a:ext>
                </a:extLst>
              </p:cNvPr>
              <p:cNvGrpSpPr/>
              <p:nvPr/>
            </p:nvGrpSpPr>
            <p:grpSpPr>
              <a:xfrm>
                <a:off x="5303520" y="1527540"/>
                <a:ext cx="3689940" cy="2947710"/>
                <a:chOff x="4209306" y="1245600"/>
                <a:chExt cx="4380294" cy="3499200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7D6AE48C-7CA2-49B2-B70B-66DAD1228B56}"/>
                    </a:ext>
                  </a:extLst>
                </p:cNvPr>
                <p:cNvSpPr/>
                <p:nvPr/>
              </p:nvSpPr>
              <p:spPr>
                <a:xfrm>
                  <a:off x="4209306" y="1245600"/>
                  <a:ext cx="4380294" cy="3499200"/>
                </a:xfrm>
                <a:prstGeom prst="rect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C21649FB-8755-4658-AF56-57C19D4C4659}"/>
                    </a:ext>
                  </a:extLst>
                </p:cNvPr>
                <p:cNvSpPr/>
                <p:nvPr/>
              </p:nvSpPr>
              <p:spPr>
                <a:xfrm>
                  <a:off x="7162077" y="1522519"/>
                  <a:ext cx="1204677" cy="1011929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8ED6B240-DD4E-4DC9-BEFE-611946834D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01526" y="1970302"/>
                  <a:ext cx="512315" cy="512315"/>
                </a:xfrm>
                <a:prstGeom prst="rect">
                  <a:avLst/>
                </a:prstGeom>
              </p:spPr>
            </p:pic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2FF7DA60-ECB5-4692-8AE2-CAB43E04D275}"/>
                    </a:ext>
                  </a:extLst>
                </p:cNvPr>
                <p:cNvGrpSpPr/>
                <p:nvPr/>
              </p:nvGrpSpPr>
              <p:grpSpPr>
                <a:xfrm>
                  <a:off x="6257784" y="3791251"/>
                  <a:ext cx="785385" cy="659723"/>
                  <a:chOff x="6919200" y="3362400"/>
                  <a:chExt cx="785385" cy="659723"/>
                </a:xfrm>
              </p:grpSpPr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0CD461C8-661B-4F0D-8A3A-63F1B4A0AA92}"/>
                      </a:ext>
                    </a:extLst>
                  </p:cNvPr>
                  <p:cNvSpPr/>
                  <p:nvPr/>
                </p:nvSpPr>
                <p:spPr>
                  <a:xfrm>
                    <a:off x="6919200" y="3362400"/>
                    <a:ext cx="785385" cy="659723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AC9A5173-4A95-482E-A42E-DBBECB9C60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82552" y="3465648"/>
                    <a:ext cx="472932" cy="47293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20F5AE87-895F-40F9-AB11-91A7C96AF206}"/>
                    </a:ext>
                  </a:extLst>
                </p:cNvPr>
                <p:cNvSpPr/>
                <p:nvPr/>
              </p:nvSpPr>
              <p:spPr>
                <a:xfrm>
                  <a:off x="4395407" y="1389616"/>
                  <a:ext cx="1210680" cy="1016971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DDA1690D-6BB1-404D-809B-3A58B760F2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7675142" y="1584082"/>
                  <a:ext cx="449100" cy="449100"/>
                </a:xfrm>
                <a:prstGeom prst="rect">
                  <a:avLst/>
                </a:prstGeom>
              </p:spPr>
            </p:pic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C6771169-AC84-405B-8834-D6AF37DB9686}"/>
                    </a:ext>
                  </a:extLst>
                </p:cNvPr>
                <p:cNvSpPr/>
                <p:nvPr/>
              </p:nvSpPr>
              <p:spPr>
                <a:xfrm>
                  <a:off x="4481823" y="3580729"/>
                  <a:ext cx="1236106" cy="1052139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8E537308-2F53-43FF-B7CE-6B64B3352A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93818" y="3602640"/>
                  <a:ext cx="537330" cy="537330"/>
                </a:xfrm>
                <a:prstGeom prst="rect">
                  <a:avLst/>
                </a:prstGeom>
              </p:spPr>
            </p:pic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F3F317CF-8280-440B-A077-C75FAC548AF8}"/>
                    </a:ext>
                  </a:extLst>
                </p:cNvPr>
                <p:cNvSpPr/>
                <p:nvPr/>
              </p:nvSpPr>
              <p:spPr>
                <a:xfrm>
                  <a:off x="6032664" y="1320117"/>
                  <a:ext cx="919678" cy="772532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5F5806B3-8B79-410A-AD41-C6D516B48D66}"/>
                    </a:ext>
                  </a:extLst>
                </p:cNvPr>
                <p:cNvSpPr/>
                <p:nvPr/>
              </p:nvSpPr>
              <p:spPr>
                <a:xfrm>
                  <a:off x="7579737" y="2919012"/>
                  <a:ext cx="714664" cy="600318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20E79176-D6E4-4E95-809F-65090EEFD78A}"/>
                    </a:ext>
                  </a:extLst>
                </p:cNvPr>
                <p:cNvGrpSpPr/>
                <p:nvPr/>
              </p:nvGrpSpPr>
              <p:grpSpPr>
                <a:xfrm>
                  <a:off x="6595012" y="2995200"/>
                  <a:ext cx="714664" cy="600318"/>
                  <a:chOff x="7579737" y="2919013"/>
                  <a:chExt cx="714664" cy="600318"/>
                </a:xfrm>
              </p:grpSpPr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FAE7D2EA-64D7-4DE8-9643-B34CB06B2C3A}"/>
                      </a:ext>
                    </a:extLst>
                  </p:cNvPr>
                  <p:cNvSpPr/>
                  <p:nvPr/>
                </p:nvSpPr>
                <p:spPr>
                  <a:xfrm>
                    <a:off x="7579737" y="2919013"/>
                    <a:ext cx="714664" cy="600318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62" name="Picture 61">
                    <a:extLst>
                      <a:ext uri="{FF2B5EF4-FFF2-40B4-BE49-F238E27FC236}">
                        <a16:creationId xmlns:a16="http://schemas.microsoft.com/office/drawing/2014/main" id="{75B65A24-5D70-49A5-9838-DA1AF624C2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7727335" y="3009438"/>
                    <a:ext cx="419467" cy="41946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C186C6DD-52A0-463E-A827-004C4124A751}"/>
                    </a:ext>
                  </a:extLst>
                </p:cNvPr>
                <p:cNvSpPr/>
                <p:nvPr/>
              </p:nvSpPr>
              <p:spPr>
                <a:xfrm>
                  <a:off x="7625945" y="3780880"/>
                  <a:ext cx="714664" cy="600318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DC0316BF-16DE-4327-8E0B-9868D9EB8BA2}"/>
                    </a:ext>
                  </a:extLst>
                </p:cNvPr>
                <p:cNvGrpSpPr/>
                <p:nvPr/>
              </p:nvGrpSpPr>
              <p:grpSpPr>
                <a:xfrm>
                  <a:off x="5046843" y="2402034"/>
                  <a:ext cx="1222464" cy="1026871"/>
                  <a:chOff x="5046843" y="2402034"/>
                  <a:chExt cx="1222464" cy="1026871"/>
                </a:xfrm>
              </p:grpSpPr>
              <p:sp>
                <p:nvSpPr>
                  <p:cNvPr id="58" name="Oval 57">
                    <a:extLst>
                      <a:ext uri="{FF2B5EF4-FFF2-40B4-BE49-F238E27FC236}">
                        <a16:creationId xmlns:a16="http://schemas.microsoft.com/office/drawing/2014/main" id="{416A3BAF-8ED9-423D-9B68-F3AE156B585B}"/>
                      </a:ext>
                    </a:extLst>
                  </p:cNvPr>
                  <p:cNvSpPr/>
                  <p:nvPr/>
                </p:nvSpPr>
                <p:spPr>
                  <a:xfrm>
                    <a:off x="5046843" y="2402034"/>
                    <a:ext cx="1222464" cy="1026871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FEDA4E78-0134-4F62-8D12-E1527D8CB4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64290" y="2499286"/>
                    <a:ext cx="493365" cy="493365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E3882187-092B-41ED-BC64-815845E113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5213128" y="2819315"/>
                    <a:ext cx="502288" cy="50228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20ECDF6F-C747-420E-A624-08CF0345A5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644827" y="4093766"/>
                  <a:ext cx="419467" cy="419467"/>
                </a:xfrm>
                <a:prstGeom prst="rect">
                  <a:avLst/>
                </a:prstGeom>
              </p:spPr>
            </p:pic>
          </p:grp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A47B4C68-9D0E-4314-81B8-AAD938C485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875710" y="1674001"/>
                <a:ext cx="378320" cy="378320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E5499E4F-20DF-42DF-B7B9-93E3C56B44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578832" y="2059557"/>
                <a:ext cx="353357" cy="353357"/>
              </a:xfrm>
              <a:prstGeom prst="rect">
                <a:avLst/>
              </a:prstGeom>
            </p:spPr>
          </p:pic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6E01C26-1775-4FBF-AB8A-49ADA4249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7092" y="3698690"/>
              <a:ext cx="415608" cy="415608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A4012FD-BBC8-40B8-B388-666039C13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07339" y="1724096"/>
              <a:ext cx="378320" cy="3783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69F0803-271C-472D-B532-642A653E5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4594" y="2973978"/>
              <a:ext cx="431572" cy="431572"/>
            </a:xfrm>
            <a:prstGeom prst="rect">
              <a:avLst/>
            </a:prstGeom>
          </p:spPr>
        </p:pic>
      </p:grpSp>
      <p:sp>
        <p:nvSpPr>
          <p:cNvPr id="65" name="TextBox 64"/>
          <p:cNvSpPr txBox="1"/>
          <p:nvPr/>
        </p:nvSpPr>
        <p:spPr>
          <a:xfrm>
            <a:off x="5329858" y="1210568"/>
            <a:ext cx="3733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 smtClean="0">
                <a:solidFill>
                  <a:srgbClr val="FFFF00"/>
                </a:solidFill>
              </a:rPr>
              <a:t>What’s the solution?</a:t>
            </a:r>
            <a:endParaRPr lang="en-AU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22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/>
          <p:cNvSpPr txBox="1">
            <a:spLocks/>
          </p:cNvSpPr>
          <p:nvPr/>
        </p:nvSpPr>
        <p:spPr>
          <a:xfrm>
            <a:off x="167640" y="1232040"/>
            <a:ext cx="5334324" cy="3555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Themes:</a:t>
            </a:r>
            <a:r>
              <a:rPr kumimoji="0" lang="en-AU" sz="32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Different species</a:t>
            </a:r>
          </a:p>
          <a:p>
            <a:pPr lvl="1" indent="-342900">
              <a:buFont typeface="Arial" pitchFamily="34" charset="0"/>
              <a:buChar char="•"/>
              <a:defRPr/>
            </a:pPr>
            <a:r>
              <a:rPr lang="en-AU" dirty="0" smtClean="0">
                <a:solidFill>
                  <a:prstClr val="white"/>
                </a:solidFill>
                <a:latin typeface="Calibri"/>
              </a:rPr>
              <a:t>Goals</a:t>
            </a:r>
            <a:r>
              <a:rPr kumimoji="0" lang="en-AU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  <a:r>
              <a:rPr kumimoji="0" lang="en-AU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lang="en-AU" dirty="0" smtClean="0">
                <a:solidFill>
                  <a:prstClr val="white"/>
                </a:solidFill>
              </a:rPr>
              <a:t>≥ 1 </a:t>
            </a:r>
            <a:r>
              <a:rPr lang="en-AU" dirty="0" smtClean="0">
                <a:solidFill>
                  <a:prstClr val="white"/>
                </a:solidFill>
                <a:latin typeface="Calibri"/>
              </a:rPr>
              <a:t>population per species</a:t>
            </a:r>
          </a:p>
          <a:p>
            <a:pPr>
              <a:defRPr/>
            </a:pPr>
            <a:r>
              <a:rPr lang="en-AU" dirty="0" smtClean="0">
                <a:solidFill>
                  <a:prstClr val="white"/>
                </a:solidFill>
                <a:latin typeface="Calibri"/>
              </a:rPr>
              <a:t>Weights: None</a:t>
            </a:r>
            <a:endParaRPr lang="en-AU" dirty="0">
              <a:solidFill>
                <a:prstClr val="white"/>
              </a:solidFill>
              <a:latin typeface="Calibri"/>
            </a:endParaRP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AU" dirty="0" smtClean="0">
                <a:solidFill>
                  <a:prstClr val="white"/>
                </a:solidFill>
                <a:latin typeface="Calibri"/>
              </a:rPr>
              <a:t>minimize # islands</a:t>
            </a:r>
          </a:p>
          <a:p>
            <a:pPr>
              <a:defRPr/>
            </a:pPr>
            <a:r>
              <a:rPr lang="en-AU" dirty="0" smtClean="0">
                <a:solidFill>
                  <a:prstClr val="white"/>
                </a:solidFill>
                <a:latin typeface="Calibri"/>
              </a:rPr>
              <a:t>Includes: None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AU" sz="32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06AB6E-F8A4-4161-8F11-0ED1D175D65F}"/>
              </a:ext>
            </a:extLst>
          </p:cNvPr>
          <p:cNvGrpSpPr/>
          <p:nvPr/>
        </p:nvGrpSpPr>
        <p:grpSpPr>
          <a:xfrm>
            <a:off x="5303520" y="1797703"/>
            <a:ext cx="3689940" cy="2947710"/>
            <a:chOff x="5303520" y="1527540"/>
            <a:chExt cx="3689940" cy="294771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E73FA18-3AC5-45F1-A6D9-8B47EECCE8E8}"/>
                </a:ext>
              </a:extLst>
            </p:cNvPr>
            <p:cNvGrpSpPr/>
            <p:nvPr/>
          </p:nvGrpSpPr>
          <p:grpSpPr>
            <a:xfrm>
              <a:off x="5303520" y="1527540"/>
              <a:ext cx="3689940" cy="2947710"/>
              <a:chOff x="5303520" y="1527540"/>
              <a:chExt cx="3689940" cy="294771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8E37D10-2847-4485-8A4E-4F3477318202}"/>
                  </a:ext>
                </a:extLst>
              </p:cNvPr>
              <p:cNvGrpSpPr/>
              <p:nvPr/>
            </p:nvGrpSpPr>
            <p:grpSpPr>
              <a:xfrm>
                <a:off x="5303520" y="1527540"/>
                <a:ext cx="3689940" cy="2947710"/>
                <a:chOff x="4209306" y="1245600"/>
                <a:chExt cx="4380294" cy="3499200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7D6AE48C-7CA2-49B2-B70B-66DAD1228B56}"/>
                    </a:ext>
                  </a:extLst>
                </p:cNvPr>
                <p:cNvSpPr/>
                <p:nvPr/>
              </p:nvSpPr>
              <p:spPr>
                <a:xfrm>
                  <a:off x="4209306" y="1245600"/>
                  <a:ext cx="4380294" cy="3499200"/>
                </a:xfrm>
                <a:prstGeom prst="rect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C21649FB-8755-4658-AF56-57C19D4C4659}"/>
                    </a:ext>
                  </a:extLst>
                </p:cNvPr>
                <p:cNvSpPr/>
                <p:nvPr/>
              </p:nvSpPr>
              <p:spPr>
                <a:xfrm>
                  <a:off x="7162077" y="1522519"/>
                  <a:ext cx="1204677" cy="1011929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8ED6B240-DD4E-4DC9-BEFE-611946834D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01526" y="1970302"/>
                  <a:ext cx="512315" cy="512315"/>
                </a:xfrm>
                <a:prstGeom prst="rect">
                  <a:avLst/>
                </a:prstGeom>
              </p:spPr>
            </p:pic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FF7DA60-ECB5-4692-8AE2-CAB43E04D275}"/>
                    </a:ext>
                  </a:extLst>
                </p:cNvPr>
                <p:cNvGrpSpPr/>
                <p:nvPr/>
              </p:nvGrpSpPr>
              <p:grpSpPr>
                <a:xfrm>
                  <a:off x="6257784" y="3791251"/>
                  <a:ext cx="785385" cy="659723"/>
                  <a:chOff x="6919200" y="3362400"/>
                  <a:chExt cx="785385" cy="659723"/>
                </a:xfrm>
              </p:grpSpPr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0CD461C8-661B-4F0D-8A3A-63F1B4A0AA92}"/>
                      </a:ext>
                    </a:extLst>
                  </p:cNvPr>
                  <p:cNvSpPr/>
                  <p:nvPr/>
                </p:nvSpPr>
                <p:spPr>
                  <a:xfrm>
                    <a:off x="6919200" y="3362400"/>
                    <a:ext cx="785385" cy="659723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3" name="Picture 32">
                    <a:extLst>
                      <a:ext uri="{FF2B5EF4-FFF2-40B4-BE49-F238E27FC236}">
                        <a16:creationId xmlns:a16="http://schemas.microsoft.com/office/drawing/2014/main" id="{AC9A5173-4A95-482E-A42E-DBBECB9C60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82552" y="3465648"/>
                    <a:ext cx="472932" cy="47293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20F5AE87-895F-40F9-AB11-91A7C96AF206}"/>
                    </a:ext>
                  </a:extLst>
                </p:cNvPr>
                <p:cNvSpPr/>
                <p:nvPr/>
              </p:nvSpPr>
              <p:spPr>
                <a:xfrm>
                  <a:off x="4395407" y="1389616"/>
                  <a:ext cx="1210680" cy="1016971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DDA1690D-6BB1-404D-809B-3A58B760F2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7675142" y="1584082"/>
                  <a:ext cx="449100" cy="449100"/>
                </a:xfrm>
                <a:prstGeom prst="rect">
                  <a:avLst/>
                </a:prstGeom>
              </p:spPr>
            </p:pic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C6771169-AC84-405B-8834-D6AF37DB9686}"/>
                    </a:ext>
                  </a:extLst>
                </p:cNvPr>
                <p:cNvSpPr/>
                <p:nvPr/>
              </p:nvSpPr>
              <p:spPr>
                <a:xfrm>
                  <a:off x="4481823" y="3580729"/>
                  <a:ext cx="1236106" cy="1052139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8E537308-2F53-43FF-B7CE-6B64B3352A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93818" y="3602640"/>
                  <a:ext cx="537330" cy="537330"/>
                </a:xfrm>
                <a:prstGeom prst="rect">
                  <a:avLst/>
                </a:prstGeom>
              </p:spPr>
            </p:pic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F3F317CF-8280-440B-A077-C75FAC548AF8}"/>
                    </a:ext>
                  </a:extLst>
                </p:cNvPr>
                <p:cNvSpPr/>
                <p:nvPr/>
              </p:nvSpPr>
              <p:spPr>
                <a:xfrm>
                  <a:off x="6032664" y="1320117"/>
                  <a:ext cx="919678" cy="772532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F5806B3-8B79-410A-AD41-C6D516B48D66}"/>
                    </a:ext>
                  </a:extLst>
                </p:cNvPr>
                <p:cNvSpPr/>
                <p:nvPr/>
              </p:nvSpPr>
              <p:spPr>
                <a:xfrm>
                  <a:off x="7579737" y="2919012"/>
                  <a:ext cx="714664" cy="600318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20E79176-D6E4-4E95-809F-65090EEFD78A}"/>
                    </a:ext>
                  </a:extLst>
                </p:cNvPr>
                <p:cNvGrpSpPr/>
                <p:nvPr/>
              </p:nvGrpSpPr>
              <p:grpSpPr>
                <a:xfrm>
                  <a:off x="6595012" y="2995200"/>
                  <a:ext cx="714664" cy="600318"/>
                  <a:chOff x="7579737" y="2919013"/>
                  <a:chExt cx="714664" cy="600318"/>
                </a:xfrm>
              </p:grpSpPr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FAE7D2EA-64D7-4DE8-9643-B34CB06B2C3A}"/>
                      </a:ext>
                    </a:extLst>
                  </p:cNvPr>
                  <p:cNvSpPr/>
                  <p:nvPr/>
                </p:nvSpPr>
                <p:spPr>
                  <a:xfrm>
                    <a:off x="7579737" y="2919013"/>
                    <a:ext cx="714664" cy="600318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1" name="Picture 30">
                    <a:extLst>
                      <a:ext uri="{FF2B5EF4-FFF2-40B4-BE49-F238E27FC236}">
                        <a16:creationId xmlns:a16="http://schemas.microsoft.com/office/drawing/2014/main" id="{75B65A24-5D70-49A5-9838-DA1AF624C2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7727335" y="3009438"/>
                    <a:ext cx="419467" cy="41946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C186C6DD-52A0-463E-A827-004C4124A751}"/>
                    </a:ext>
                  </a:extLst>
                </p:cNvPr>
                <p:cNvSpPr/>
                <p:nvPr/>
              </p:nvSpPr>
              <p:spPr>
                <a:xfrm>
                  <a:off x="7625945" y="3780880"/>
                  <a:ext cx="714664" cy="600318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DC0316BF-16DE-4327-8E0B-9868D9EB8BA2}"/>
                    </a:ext>
                  </a:extLst>
                </p:cNvPr>
                <p:cNvGrpSpPr/>
                <p:nvPr/>
              </p:nvGrpSpPr>
              <p:grpSpPr>
                <a:xfrm>
                  <a:off x="5046843" y="2402034"/>
                  <a:ext cx="1222464" cy="1026871"/>
                  <a:chOff x="5046843" y="2402034"/>
                  <a:chExt cx="1222464" cy="1026871"/>
                </a:xfrm>
              </p:grpSpPr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416A3BAF-8ED9-423D-9B68-F3AE156B585B}"/>
                      </a:ext>
                    </a:extLst>
                  </p:cNvPr>
                  <p:cNvSpPr/>
                  <p:nvPr/>
                </p:nvSpPr>
                <p:spPr>
                  <a:xfrm>
                    <a:off x="5046843" y="2402034"/>
                    <a:ext cx="1222464" cy="1026871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FEDA4E78-0134-4F62-8D12-E1527D8CB4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64290" y="2499286"/>
                    <a:ext cx="493365" cy="493365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E3882187-092B-41ED-BC64-815845E113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5213128" y="2819315"/>
                    <a:ext cx="502288" cy="50228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20ECDF6F-C747-420E-A624-08CF0345A5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644827" y="4093766"/>
                  <a:ext cx="419467" cy="419467"/>
                </a:xfrm>
                <a:prstGeom prst="rect">
                  <a:avLst/>
                </a:prstGeom>
              </p:spPr>
            </p:pic>
          </p:grp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47B4C68-9D0E-4314-81B8-AAD938C485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875710" y="1674001"/>
                <a:ext cx="378320" cy="37832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5499E4F-20DF-42DF-B7B9-93E3C56B44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578832" y="2059557"/>
                <a:ext cx="353357" cy="353357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6E01C26-1775-4FBF-AB8A-49ADA4249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7092" y="3698690"/>
              <a:ext cx="415608" cy="41560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A4012FD-BBC8-40B8-B388-666039C13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07339" y="1724096"/>
              <a:ext cx="378320" cy="3783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69F0803-271C-472D-B532-642A653E5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4594" y="2973978"/>
              <a:ext cx="431572" cy="431572"/>
            </a:xfrm>
            <a:prstGeom prst="rect">
              <a:avLst/>
            </a:prstGeom>
          </p:spPr>
        </p:pic>
      </p:grpSp>
      <p:sp>
        <p:nvSpPr>
          <p:cNvPr id="34" name="Title 1"/>
          <p:cNvSpPr txBox="1">
            <a:spLocks/>
          </p:cNvSpPr>
          <p:nvPr/>
        </p:nvSpPr>
        <p:spPr>
          <a:xfrm>
            <a:off x="228600" y="205979"/>
            <a:ext cx="86868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AU" dirty="0" smtClean="0"/>
              <a:t>Conservation planning as optimization</a:t>
            </a:r>
            <a:endParaRPr lang="en-AU" dirty="0"/>
          </a:p>
        </p:txBody>
      </p:sp>
      <p:sp>
        <p:nvSpPr>
          <p:cNvPr id="35" name="TextBox 34"/>
          <p:cNvSpPr txBox="1"/>
          <p:nvPr/>
        </p:nvSpPr>
        <p:spPr>
          <a:xfrm>
            <a:off x="5329858" y="1210568"/>
            <a:ext cx="3733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 smtClean="0">
                <a:solidFill>
                  <a:srgbClr val="FFFF00"/>
                </a:solidFill>
              </a:rPr>
              <a:t>What’s the solution?</a:t>
            </a:r>
            <a:endParaRPr lang="en-AU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92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/>
          <p:cNvSpPr txBox="1">
            <a:spLocks/>
          </p:cNvSpPr>
          <p:nvPr/>
        </p:nvSpPr>
        <p:spPr>
          <a:xfrm>
            <a:off x="167640" y="1244763"/>
            <a:ext cx="5334324" cy="3555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Themes:</a:t>
            </a:r>
            <a:r>
              <a:rPr kumimoji="0" lang="en-AU" sz="32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Different species</a:t>
            </a:r>
          </a:p>
          <a:p>
            <a:pPr lvl="1" indent="-342900">
              <a:buFont typeface="Arial" pitchFamily="34" charset="0"/>
              <a:buChar char="•"/>
              <a:defRPr/>
            </a:pPr>
            <a:r>
              <a:rPr lang="en-AU" dirty="0" smtClean="0">
                <a:solidFill>
                  <a:prstClr val="white"/>
                </a:solidFill>
                <a:latin typeface="Calibri"/>
              </a:rPr>
              <a:t>Goals</a:t>
            </a:r>
            <a:r>
              <a:rPr kumimoji="0" lang="en-AU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  <a:r>
              <a:rPr kumimoji="0" lang="en-AU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lang="en-AU" dirty="0" smtClean="0">
                <a:solidFill>
                  <a:prstClr val="white"/>
                </a:solidFill>
              </a:rPr>
              <a:t>≥ 1 </a:t>
            </a:r>
            <a:r>
              <a:rPr lang="en-AU" dirty="0" smtClean="0">
                <a:solidFill>
                  <a:prstClr val="white"/>
                </a:solidFill>
                <a:latin typeface="Calibri"/>
              </a:rPr>
              <a:t>population per species</a:t>
            </a:r>
          </a:p>
          <a:p>
            <a:pPr>
              <a:defRPr/>
            </a:pPr>
            <a:r>
              <a:rPr lang="en-AU" dirty="0" smtClean="0">
                <a:solidFill>
                  <a:prstClr val="white"/>
                </a:solidFill>
                <a:latin typeface="Calibri"/>
              </a:rPr>
              <a:t>Weights: None</a:t>
            </a:r>
            <a:endParaRPr lang="en-AU" dirty="0">
              <a:solidFill>
                <a:prstClr val="white"/>
              </a:solidFill>
              <a:latin typeface="Calibri"/>
            </a:endParaRP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AU" dirty="0" smtClean="0">
                <a:solidFill>
                  <a:prstClr val="white"/>
                </a:solidFill>
                <a:latin typeface="Calibri"/>
              </a:rPr>
              <a:t>minimize # islands</a:t>
            </a:r>
          </a:p>
          <a:p>
            <a:pPr>
              <a:defRPr/>
            </a:pPr>
            <a:r>
              <a:rPr lang="en-AU" dirty="0" smtClean="0">
                <a:solidFill>
                  <a:prstClr val="white"/>
                </a:solidFill>
                <a:latin typeface="Calibri"/>
              </a:rPr>
              <a:t>Includes: </a:t>
            </a:r>
            <a:r>
              <a:rPr lang="en-AU" b="1" dirty="0" smtClean="0">
                <a:solidFill>
                  <a:srgbClr val="00F061"/>
                </a:solidFill>
                <a:latin typeface="Calibri"/>
              </a:rPr>
              <a:t>Existing reserves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AU" sz="32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06AB6E-F8A4-4161-8F11-0ED1D175D65F}"/>
              </a:ext>
            </a:extLst>
          </p:cNvPr>
          <p:cNvGrpSpPr/>
          <p:nvPr/>
        </p:nvGrpSpPr>
        <p:grpSpPr>
          <a:xfrm>
            <a:off x="5303520" y="1796400"/>
            <a:ext cx="3689940" cy="2948400"/>
            <a:chOff x="5303520" y="1527540"/>
            <a:chExt cx="3689940" cy="294771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E73FA18-3AC5-45F1-A6D9-8B47EECCE8E8}"/>
                </a:ext>
              </a:extLst>
            </p:cNvPr>
            <p:cNvGrpSpPr/>
            <p:nvPr/>
          </p:nvGrpSpPr>
          <p:grpSpPr>
            <a:xfrm>
              <a:off x="5303520" y="1527540"/>
              <a:ext cx="3689940" cy="2947710"/>
              <a:chOff x="5303520" y="1527540"/>
              <a:chExt cx="3689940" cy="294771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8E37D10-2847-4485-8A4E-4F3477318202}"/>
                  </a:ext>
                </a:extLst>
              </p:cNvPr>
              <p:cNvGrpSpPr/>
              <p:nvPr/>
            </p:nvGrpSpPr>
            <p:grpSpPr>
              <a:xfrm>
                <a:off x="5303520" y="1527540"/>
                <a:ext cx="3689940" cy="2947710"/>
                <a:chOff x="4209306" y="1245600"/>
                <a:chExt cx="4380294" cy="3499200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7D6AE48C-7CA2-49B2-B70B-66DAD1228B56}"/>
                    </a:ext>
                  </a:extLst>
                </p:cNvPr>
                <p:cNvSpPr/>
                <p:nvPr/>
              </p:nvSpPr>
              <p:spPr>
                <a:xfrm>
                  <a:off x="4209306" y="1245600"/>
                  <a:ext cx="4380294" cy="3499200"/>
                </a:xfrm>
                <a:prstGeom prst="rect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C21649FB-8755-4658-AF56-57C19D4C4659}"/>
                    </a:ext>
                  </a:extLst>
                </p:cNvPr>
                <p:cNvSpPr/>
                <p:nvPr/>
              </p:nvSpPr>
              <p:spPr>
                <a:xfrm>
                  <a:off x="7162077" y="1522519"/>
                  <a:ext cx="1204677" cy="1011929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8ED6B240-DD4E-4DC9-BEFE-611946834D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01526" y="1970302"/>
                  <a:ext cx="512315" cy="512315"/>
                </a:xfrm>
                <a:prstGeom prst="rect">
                  <a:avLst/>
                </a:prstGeom>
              </p:spPr>
            </p:pic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FF7DA60-ECB5-4692-8AE2-CAB43E04D275}"/>
                    </a:ext>
                  </a:extLst>
                </p:cNvPr>
                <p:cNvGrpSpPr/>
                <p:nvPr/>
              </p:nvGrpSpPr>
              <p:grpSpPr>
                <a:xfrm>
                  <a:off x="6257784" y="3791251"/>
                  <a:ext cx="785385" cy="659723"/>
                  <a:chOff x="6919200" y="3362400"/>
                  <a:chExt cx="785385" cy="659723"/>
                </a:xfrm>
              </p:grpSpPr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0CD461C8-661B-4F0D-8A3A-63F1B4A0AA92}"/>
                      </a:ext>
                    </a:extLst>
                  </p:cNvPr>
                  <p:cNvSpPr/>
                  <p:nvPr/>
                </p:nvSpPr>
                <p:spPr>
                  <a:xfrm>
                    <a:off x="6919200" y="3362400"/>
                    <a:ext cx="785385" cy="659723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3" name="Picture 32">
                    <a:extLst>
                      <a:ext uri="{FF2B5EF4-FFF2-40B4-BE49-F238E27FC236}">
                        <a16:creationId xmlns:a16="http://schemas.microsoft.com/office/drawing/2014/main" id="{AC9A5173-4A95-482E-A42E-DBBECB9C60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82552" y="3465648"/>
                    <a:ext cx="472932" cy="47293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20F5AE87-895F-40F9-AB11-91A7C96AF206}"/>
                    </a:ext>
                  </a:extLst>
                </p:cNvPr>
                <p:cNvSpPr/>
                <p:nvPr/>
              </p:nvSpPr>
              <p:spPr>
                <a:xfrm>
                  <a:off x="4395407" y="1389616"/>
                  <a:ext cx="1210680" cy="1016971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DDA1690D-6BB1-404D-809B-3A58B760F2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7675142" y="1584082"/>
                  <a:ext cx="449100" cy="449100"/>
                </a:xfrm>
                <a:prstGeom prst="rect">
                  <a:avLst/>
                </a:prstGeom>
              </p:spPr>
            </p:pic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C6771169-AC84-405B-8834-D6AF37DB9686}"/>
                    </a:ext>
                  </a:extLst>
                </p:cNvPr>
                <p:cNvSpPr/>
                <p:nvPr/>
              </p:nvSpPr>
              <p:spPr>
                <a:xfrm>
                  <a:off x="4481823" y="3580729"/>
                  <a:ext cx="1236106" cy="1052139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8E537308-2F53-43FF-B7CE-6B64B3352A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93818" y="3602640"/>
                  <a:ext cx="537330" cy="537330"/>
                </a:xfrm>
                <a:prstGeom prst="rect">
                  <a:avLst/>
                </a:prstGeom>
              </p:spPr>
            </p:pic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F3F317CF-8280-440B-A077-C75FAC548AF8}"/>
                    </a:ext>
                  </a:extLst>
                </p:cNvPr>
                <p:cNvSpPr/>
                <p:nvPr/>
              </p:nvSpPr>
              <p:spPr>
                <a:xfrm>
                  <a:off x="6032664" y="1320117"/>
                  <a:ext cx="919678" cy="772532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solidFill>
                    <a:srgbClr val="00F0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F5806B3-8B79-410A-AD41-C6D516B48D66}"/>
                    </a:ext>
                  </a:extLst>
                </p:cNvPr>
                <p:cNvSpPr/>
                <p:nvPr/>
              </p:nvSpPr>
              <p:spPr>
                <a:xfrm>
                  <a:off x="7579737" y="2919012"/>
                  <a:ext cx="714664" cy="600318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solidFill>
                    <a:srgbClr val="00F0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20E79176-D6E4-4E95-809F-65090EEFD78A}"/>
                    </a:ext>
                  </a:extLst>
                </p:cNvPr>
                <p:cNvGrpSpPr/>
                <p:nvPr/>
              </p:nvGrpSpPr>
              <p:grpSpPr>
                <a:xfrm>
                  <a:off x="6595012" y="2995200"/>
                  <a:ext cx="714664" cy="600318"/>
                  <a:chOff x="7579737" y="2919013"/>
                  <a:chExt cx="714664" cy="600318"/>
                </a:xfrm>
              </p:grpSpPr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FAE7D2EA-64D7-4DE8-9643-B34CB06B2C3A}"/>
                      </a:ext>
                    </a:extLst>
                  </p:cNvPr>
                  <p:cNvSpPr/>
                  <p:nvPr/>
                </p:nvSpPr>
                <p:spPr>
                  <a:xfrm>
                    <a:off x="7579737" y="2919013"/>
                    <a:ext cx="714664" cy="600318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1" name="Picture 30">
                    <a:extLst>
                      <a:ext uri="{FF2B5EF4-FFF2-40B4-BE49-F238E27FC236}">
                        <a16:creationId xmlns:a16="http://schemas.microsoft.com/office/drawing/2014/main" id="{75B65A24-5D70-49A5-9838-DA1AF624C2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7727335" y="3009438"/>
                    <a:ext cx="419467" cy="41946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C186C6DD-52A0-463E-A827-004C4124A751}"/>
                    </a:ext>
                  </a:extLst>
                </p:cNvPr>
                <p:cNvSpPr/>
                <p:nvPr/>
              </p:nvSpPr>
              <p:spPr>
                <a:xfrm>
                  <a:off x="7625945" y="3780880"/>
                  <a:ext cx="714664" cy="600318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DC0316BF-16DE-4327-8E0B-9868D9EB8BA2}"/>
                    </a:ext>
                  </a:extLst>
                </p:cNvPr>
                <p:cNvGrpSpPr/>
                <p:nvPr/>
              </p:nvGrpSpPr>
              <p:grpSpPr>
                <a:xfrm>
                  <a:off x="5046843" y="2402034"/>
                  <a:ext cx="1222464" cy="1026871"/>
                  <a:chOff x="5046843" y="2402034"/>
                  <a:chExt cx="1222464" cy="1026871"/>
                </a:xfrm>
              </p:grpSpPr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416A3BAF-8ED9-423D-9B68-F3AE156B585B}"/>
                      </a:ext>
                    </a:extLst>
                  </p:cNvPr>
                  <p:cNvSpPr/>
                  <p:nvPr/>
                </p:nvSpPr>
                <p:spPr>
                  <a:xfrm>
                    <a:off x="5046843" y="2402034"/>
                    <a:ext cx="1222464" cy="1026871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FEDA4E78-0134-4F62-8D12-E1527D8CB4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64290" y="2499286"/>
                    <a:ext cx="493365" cy="493365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E3882187-092B-41ED-BC64-815845E113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5213128" y="2819315"/>
                    <a:ext cx="502288" cy="50228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20ECDF6F-C747-420E-A624-08CF0345A5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644827" y="4093766"/>
                  <a:ext cx="419467" cy="419467"/>
                </a:xfrm>
                <a:prstGeom prst="rect">
                  <a:avLst/>
                </a:prstGeom>
              </p:spPr>
            </p:pic>
          </p:grp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47B4C68-9D0E-4314-81B8-AAD938C485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875710" y="1674001"/>
                <a:ext cx="378320" cy="37832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5499E4F-20DF-42DF-B7B9-93E3C56B44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578832" y="2059557"/>
                <a:ext cx="353357" cy="353357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6E01C26-1775-4FBF-AB8A-49ADA4249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7092" y="3698690"/>
              <a:ext cx="415608" cy="41560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A4012FD-BBC8-40B8-B388-666039C13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07339" y="1724096"/>
              <a:ext cx="378320" cy="3783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69F0803-271C-472D-B532-642A653E5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4594" y="2973978"/>
              <a:ext cx="431572" cy="431572"/>
            </a:xfrm>
            <a:prstGeom prst="rect">
              <a:avLst/>
            </a:prstGeom>
          </p:spPr>
        </p:pic>
      </p:grpSp>
      <p:sp>
        <p:nvSpPr>
          <p:cNvPr id="34" name="Title 1"/>
          <p:cNvSpPr txBox="1">
            <a:spLocks/>
          </p:cNvSpPr>
          <p:nvPr/>
        </p:nvSpPr>
        <p:spPr>
          <a:xfrm>
            <a:off x="228600" y="205979"/>
            <a:ext cx="86868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AU" dirty="0" smtClean="0"/>
              <a:t>Conservation planning as optimization</a:t>
            </a:r>
            <a:endParaRPr lang="en-AU" dirty="0"/>
          </a:p>
        </p:txBody>
      </p:sp>
      <p:sp>
        <p:nvSpPr>
          <p:cNvPr id="37" name="TextBox 36"/>
          <p:cNvSpPr txBox="1"/>
          <p:nvPr/>
        </p:nvSpPr>
        <p:spPr>
          <a:xfrm>
            <a:off x="5329858" y="1210568"/>
            <a:ext cx="3733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 smtClean="0">
                <a:solidFill>
                  <a:srgbClr val="FFFF00"/>
                </a:solidFill>
              </a:rPr>
              <a:t>What’s the solution?</a:t>
            </a:r>
            <a:endParaRPr lang="en-AU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57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/>
          <p:cNvSpPr txBox="1">
            <a:spLocks/>
          </p:cNvSpPr>
          <p:nvPr/>
        </p:nvSpPr>
        <p:spPr>
          <a:xfrm>
            <a:off x="167640" y="1244763"/>
            <a:ext cx="5334324" cy="3555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Themes:</a:t>
            </a:r>
            <a:r>
              <a:rPr kumimoji="0" lang="en-AU" sz="32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Different species</a:t>
            </a:r>
          </a:p>
          <a:p>
            <a:pPr lvl="1" indent="-342900">
              <a:buFont typeface="Arial" pitchFamily="34" charset="0"/>
              <a:buChar char="•"/>
              <a:defRPr/>
            </a:pPr>
            <a:r>
              <a:rPr lang="en-AU" dirty="0" smtClean="0">
                <a:solidFill>
                  <a:prstClr val="white"/>
                </a:solidFill>
                <a:latin typeface="Calibri"/>
              </a:rPr>
              <a:t>Goals</a:t>
            </a:r>
            <a:r>
              <a:rPr kumimoji="0" lang="en-AU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  <a:r>
              <a:rPr kumimoji="0" lang="en-AU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lang="en-AU" dirty="0" smtClean="0">
                <a:solidFill>
                  <a:prstClr val="white"/>
                </a:solidFill>
              </a:rPr>
              <a:t>≥ 1 </a:t>
            </a:r>
            <a:r>
              <a:rPr lang="en-AU" dirty="0" smtClean="0">
                <a:solidFill>
                  <a:prstClr val="white"/>
                </a:solidFill>
                <a:latin typeface="Calibri"/>
              </a:rPr>
              <a:t>population per species</a:t>
            </a:r>
          </a:p>
          <a:p>
            <a:pPr>
              <a:defRPr/>
            </a:pPr>
            <a:r>
              <a:rPr lang="en-AU" dirty="0" smtClean="0">
                <a:solidFill>
                  <a:prstClr val="white"/>
                </a:solidFill>
                <a:latin typeface="Calibri"/>
              </a:rPr>
              <a:t>Weights: None</a:t>
            </a:r>
            <a:endParaRPr lang="en-AU" dirty="0">
              <a:solidFill>
                <a:prstClr val="white"/>
              </a:solidFill>
              <a:latin typeface="Calibri"/>
            </a:endParaRP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AU" dirty="0" smtClean="0">
                <a:solidFill>
                  <a:prstClr val="white"/>
                </a:solidFill>
                <a:latin typeface="Calibri"/>
              </a:rPr>
              <a:t>minimize # islands</a:t>
            </a:r>
          </a:p>
          <a:p>
            <a:pPr>
              <a:defRPr/>
            </a:pPr>
            <a:r>
              <a:rPr lang="en-AU" dirty="0" smtClean="0">
                <a:solidFill>
                  <a:prstClr val="white"/>
                </a:solidFill>
                <a:latin typeface="Calibri"/>
              </a:rPr>
              <a:t>Includes: </a:t>
            </a:r>
            <a:r>
              <a:rPr lang="en-AU" b="1" dirty="0">
                <a:solidFill>
                  <a:srgbClr val="00F061"/>
                </a:solidFill>
                <a:latin typeface="Calibri"/>
              </a:rPr>
              <a:t>E</a:t>
            </a:r>
            <a:r>
              <a:rPr lang="en-AU" b="1" dirty="0" smtClean="0">
                <a:solidFill>
                  <a:srgbClr val="00F061"/>
                </a:solidFill>
                <a:latin typeface="Calibri"/>
              </a:rPr>
              <a:t>xisting reserves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AU" sz="32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06AB6E-F8A4-4161-8F11-0ED1D175D65F}"/>
              </a:ext>
            </a:extLst>
          </p:cNvPr>
          <p:cNvGrpSpPr/>
          <p:nvPr/>
        </p:nvGrpSpPr>
        <p:grpSpPr>
          <a:xfrm>
            <a:off x="5303520" y="1796400"/>
            <a:ext cx="3689940" cy="2948400"/>
            <a:chOff x="5303520" y="1527540"/>
            <a:chExt cx="3689940" cy="294771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E73FA18-3AC5-45F1-A6D9-8B47EECCE8E8}"/>
                </a:ext>
              </a:extLst>
            </p:cNvPr>
            <p:cNvGrpSpPr/>
            <p:nvPr/>
          </p:nvGrpSpPr>
          <p:grpSpPr>
            <a:xfrm>
              <a:off x="5303520" y="1527540"/>
              <a:ext cx="3689940" cy="2947710"/>
              <a:chOff x="5303520" y="1527540"/>
              <a:chExt cx="3689940" cy="294771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8E37D10-2847-4485-8A4E-4F3477318202}"/>
                  </a:ext>
                </a:extLst>
              </p:cNvPr>
              <p:cNvGrpSpPr/>
              <p:nvPr/>
            </p:nvGrpSpPr>
            <p:grpSpPr>
              <a:xfrm>
                <a:off x="5303520" y="1527540"/>
                <a:ext cx="3689940" cy="2947710"/>
                <a:chOff x="4209306" y="1245600"/>
                <a:chExt cx="4380294" cy="3499200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7D6AE48C-7CA2-49B2-B70B-66DAD1228B56}"/>
                    </a:ext>
                  </a:extLst>
                </p:cNvPr>
                <p:cNvSpPr/>
                <p:nvPr/>
              </p:nvSpPr>
              <p:spPr>
                <a:xfrm>
                  <a:off x="4209306" y="1245600"/>
                  <a:ext cx="4380294" cy="3499200"/>
                </a:xfrm>
                <a:prstGeom prst="rect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C21649FB-8755-4658-AF56-57C19D4C4659}"/>
                    </a:ext>
                  </a:extLst>
                </p:cNvPr>
                <p:cNvSpPr/>
                <p:nvPr/>
              </p:nvSpPr>
              <p:spPr>
                <a:xfrm>
                  <a:off x="7162077" y="1522519"/>
                  <a:ext cx="1204677" cy="1011929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8ED6B240-DD4E-4DC9-BEFE-611946834D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01526" y="1970302"/>
                  <a:ext cx="512315" cy="512315"/>
                </a:xfrm>
                <a:prstGeom prst="rect">
                  <a:avLst/>
                </a:prstGeom>
              </p:spPr>
            </p:pic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FF7DA60-ECB5-4692-8AE2-CAB43E04D275}"/>
                    </a:ext>
                  </a:extLst>
                </p:cNvPr>
                <p:cNvGrpSpPr/>
                <p:nvPr/>
              </p:nvGrpSpPr>
              <p:grpSpPr>
                <a:xfrm>
                  <a:off x="6257784" y="3791251"/>
                  <a:ext cx="785385" cy="659723"/>
                  <a:chOff x="6919200" y="3362400"/>
                  <a:chExt cx="785385" cy="659723"/>
                </a:xfrm>
              </p:grpSpPr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0CD461C8-661B-4F0D-8A3A-63F1B4A0AA92}"/>
                      </a:ext>
                    </a:extLst>
                  </p:cNvPr>
                  <p:cNvSpPr/>
                  <p:nvPr/>
                </p:nvSpPr>
                <p:spPr>
                  <a:xfrm>
                    <a:off x="6919200" y="3362400"/>
                    <a:ext cx="785385" cy="659723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3" name="Picture 32">
                    <a:extLst>
                      <a:ext uri="{FF2B5EF4-FFF2-40B4-BE49-F238E27FC236}">
                        <a16:creationId xmlns:a16="http://schemas.microsoft.com/office/drawing/2014/main" id="{AC9A5173-4A95-482E-A42E-DBBECB9C60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82552" y="3465648"/>
                    <a:ext cx="472932" cy="47293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20F5AE87-895F-40F9-AB11-91A7C96AF206}"/>
                    </a:ext>
                  </a:extLst>
                </p:cNvPr>
                <p:cNvSpPr/>
                <p:nvPr/>
              </p:nvSpPr>
              <p:spPr>
                <a:xfrm>
                  <a:off x="4395407" y="1389616"/>
                  <a:ext cx="1210680" cy="1016971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DDA1690D-6BB1-404D-809B-3A58B760F2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7675142" y="1584082"/>
                  <a:ext cx="449100" cy="449100"/>
                </a:xfrm>
                <a:prstGeom prst="rect">
                  <a:avLst/>
                </a:prstGeom>
              </p:spPr>
            </p:pic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C6771169-AC84-405B-8834-D6AF37DB9686}"/>
                    </a:ext>
                  </a:extLst>
                </p:cNvPr>
                <p:cNvSpPr/>
                <p:nvPr/>
              </p:nvSpPr>
              <p:spPr>
                <a:xfrm>
                  <a:off x="4481823" y="3580729"/>
                  <a:ext cx="1236106" cy="1052139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8E537308-2F53-43FF-B7CE-6B64B3352A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93818" y="3602640"/>
                  <a:ext cx="537330" cy="537330"/>
                </a:xfrm>
                <a:prstGeom prst="rect">
                  <a:avLst/>
                </a:prstGeom>
              </p:spPr>
            </p:pic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F3F317CF-8280-440B-A077-C75FAC548AF8}"/>
                    </a:ext>
                  </a:extLst>
                </p:cNvPr>
                <p:cNvSpPr/>
                <p:nvPr/>
              </p:nvSpPr>
              <p:spPr>
                <a:xfrm>
                  <a:off x="6032664" y="1320117"/>
                  <a:ext cx="919678" cy="772532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F5806B3-8B79-410A-AD41-C6D516B48D66}"/>
                    </a:ext>
                  </a:extLst>
                </p:cNvPr>
                <p:cNvSpPr/>
                <p:nvPr/>
              </p:nvSpPr>
              <p:spPr>
                <a:xfrm>
                  <a:off x="7579737" y="2919012"/>
                  <a:ext cx="714664" cy="600318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20E79176-D6E4-4E95-809F-65090EEFD78A}"/>
                    </a:ext>
                  </a:extLst>
                </p:cNvPr>
                <p:cNvGrpSpPr/>
                <p:nvPr/>
              </p:nvGrpSpPr>
              <p:grpSpPr>
                <a:xfrm>
                  <a:off x="6595012" y="2995200"/>
                  <a:ext cx="714664" cy="600318"/>
                  <a:chOff x="7579737" y="2919013"/>
                  <a:chExt cx="714664" cy="600318"/>
                </a:xfrm>
              </p:grpSpPr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FAE7D2EA-64D7-4DE8-9643-B34CB06B2C3A}"/>
                      </a:ext>
                    </a:extLst>
                  </p:cNvPr>
                  <p:cNvSpPr/>
                  <p:nvPr/>
                </p:nvSpPr>
                <p:spPr>
                  <a:xfrm>
                    <a:off x="7579737" y="2919013"/>
                    <a:ext cx="714664" cy="600318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1" name="Picture 30">
                    <a:extLst>
                      <a:ext uri="{FF2B5EF4-FFF2-40B4-BE49-F238E27FC236}">
                        <a16:creationId xmlns:a16="http://schemas.microsoft.com/office/drawing/2014/main" id="{75B65A24-5D70-49A5-9838-DA1AF624C2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7727335" y="3009438"/>
                    <a:ext cx="419467" cy="41946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C186C6DD-52A0-463E-A827-004C4124A751}"/>
                    </a:ext>
                  </a:extLst>
                </p:cNvPr>
                <p:cNvSpPr/>
                <p:nvPr/>
              </p:nvSpPr>
              <p:spPr>
                <a:xfrm>
                  <a:off x="7625945" y="3780880"/>
                  <a:ext cx="714664" cy="600318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DC0316BF-16DE-4327-8E0B-9868D9EB8BA2}"/>
                    </a:ext>
                  </a:extLst>
                </p:cNvPr>
                <p:cNvGrpSpPr/>
                <p:nvPr/>
              </p:nvGrpSpPr>
              <p:grpSpPr>
                <a:xfrm>
                  <a:off x="5046843" y="2402034"/>
                  <a:ext cx="1222464" cy="1026871"/>
                  <a:chOff x="5046843" y="2402034"/>
                  <a:chExt cx="1222464" cy="1026871"/>
                </a:xfrm>
              </p:grpSpPr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416A3BAF-8ED9-423D-9B68-F3AE156B585B}"/>
                      </a:ext>
                    </a:extLst>
                  </p:cNvPr>
                  <p:cNvSpPr/>
                  <p:nvPr/>
                </p:nvSpPr>
                <p:spPr>
                  <a:xfrm>
                    <a:off x="5046843" y="2402034"/>
                    <a:ext cx="1222464" cy="1026871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FEDA4E78-0134-4F62-8D12-E1527D8CB4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64290" y="2499286"/>
                    <a:ext cx="493365" cy="493365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E3882187-092B-41ED-BC64-815845E113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5213128" y="2819315"/>
                    <a:ext cx="502288" cy="50228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20ECDF6F-C747-420E-A624-08CF0345A5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644827" y="4093766"/>
                  <a:ext cx="419467" cy="419467"/>
                </a:xfrm>
                <a:prstGeom prst="rect">
                  <a:avLst/>
                </a:prstGeom>
              </p:spPr>
            </p:pic>
          </p:grp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47B4C68-9D0E-4314-81B8-AAD938C485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875710" y="1674001"/>
                <a:ext cx="378320" cy="37832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5499E4F-20DF-42DF-B7B9-93E3C56B44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578832" y="2059557"/>
                <a:ext cx="353357" cy="353357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6E01C26-1775-4FBF-AB8A-49ADA4249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7092" y="3698690"/>
              <a:ext cx="415608" cy="41560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A4012FD-BBC8-40B8-B388-666039C13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07339" y="1724096"/>
              <a:ext cx="378320" cy="3783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69F0803-271C-472D-B532-642A653E5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4594" y="2973978"/>
              <a:ext cx="431572" cy="431572"/>
            </a:xfrm>
            <a:prstGeom prst="rect">
              <a:avLst/>
            </a:prstGeom>
          </p:spPr>
        </p:pic>
      </p:grpSp>
      <p:sp>
        <p:nvSpPr>
          <p:cNvPr id="34" name="Title 1"/>
          <p:cNvSpPr txBox="1">
            <a:spLocks/>
          </p:cNvSpPr>
          <p:nvPr/>
        </p:nvSpPr>
        <p:spPr>
          <a:xfrm>
            <a:off x="228600" y="205979"/>
            <a:ext cx="86868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AU" dirty="0" smtClean="0"/>
              <a:t>Conservation planning as optimization</a:t>
            </a:r>
            <a:endParaRPr lang="en-AU" dirty="0"/>
          </a:p>
        </p:txBody>
      </p:sp>
      <p:sp>
        <p:nvSpPr>
          <p:cNvPr id="37" name="TextBox 36"/>
          <p:cNvSpPr txBox="1"/>
          <p:nvPr/>
        </p:nvSpPr>
        <p:spPr>
          <a:xfrm>
            <a:off x="5329858" y="1210568"/>
            <a:ext cx="3733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 smtClean="0">
                <a:solidFill>
                  <a:srgbClr val="FFFF00"/>
                </a:solidFill>
              </a:rPr>
              <a:t>What’s the solution?</a:t>
            </a:r>
            <a:endParaRPr lang="en-AU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17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/>
          <p:cNvSpPr txBox="1">
            <a:spLocks/>
          </p:cNvSpPr>
          <p:nvPr/>
        </p:nvSpPr>
        <p:spPr>
          <a:xfrm>
            <a:off x="167640" y="1244763"/>
            <a:ext cx="5334324" cy="3555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Themes:</a:t>
            </a:r>
            <a:r>
              <a:rPr kumimoji="0" lang="en-AU" sz="32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Different species</a:t>
            </a:r>
          </a:p>
          <a:p>
            <a:pPr lvl="1" indent="-342900">
              <a:buFont typeface="Arial" pitchFamily="34" charset="0"/>
              <a:buChar char="•"/>
              <a:defRPr/>
            </a:pPr>
            <a:r>
              <a:rPr lang="en-AU" dirty="0" smtClean="0">
                <a:solidFill>
                  <a:prstClr val="white"/>
                </a:solidFill>
                <a:latin typeface="Calibri"/>
              </a:rPr>
              <a:t>Goals</a:t>
            </a:r>
            <a:r>
              <a:rPr kumimoji="0" lang="en-AU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  <a:r>
              <a:rPr kumimoji="0" lang="en-AU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lang="en-AU" dirty="0" smtClean="0">
                <a:solidFill>
                  <a:prstClr val="white"/>
                </a:solidFill>
              </a:rPr>
              <a:t>≥ 1 </a:t>
            </a:r>
            <a:r>
              <a:rPr lang="en-AU" dirty="0" smtClean="0">
                <a:solidFill>
                  <a:prstClr val="white"/>
                </a:solidFill>
                <a:latin typeface="Calibri"/>
              </a:rPr>
              <a:t>population per species</a:t>
            </a:r>
          </a:p>
          <a:p>
            <a:pPr>
              <a:defRPr/>
            </a:pPr>
            <a:r>
              <a:rPr lang="en-AU" dirty="0" smtClean="0">
                <a:solidFill>
                  <a:prstClr val="white"/>
                </a:solidFill>
                <a:latin typeface="Calibri"/>
              </a:rPr>
              <a:t>Weights: </a:t>
            </a:r>
            <a:r>
              <a:rPr lang="en-AU" b="1" dirty="0" smtClean="0">
                <a:solidFill>
                  <a:schemeClr val="tx1">
                    <a:lumMod val="65000"/>
                  </a:schemeClr>
                </a:solidFill>
                <a:latin typeface="Calibri"/>
              </a:rPr>
              <a:t>Mining scores</a:t>
            </a:r>
            <a:endParaRPr lang="en-AU" b="1" dirty="0">
              <a:solidFill>
                <a:schemeClr val="tx1">
                  <a:lumMod val="65000"/>
                </a:schemeClr>
              </a:solidFill>
              <a:latin typeface="Calibri"/>
            </a:endParaRP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AU" dirty="0" smtClean="0">
                <a:solidFill>
                  <a:prstClr val="white"/>
                </a:solidFill>
                <a:latin typeface="Calibri"/>
              </a:rPr>
              <a:t>Minimize sum of scores</a:t>
            </a:r>
          </a:p>
          <a:p>
            <a:pPr>
              <a:defRPr/>
            </a:pPr>
            <a:r>
              <a:rPr lang="en-AU" dirty="0" smtClean="0">
                <a:solidFill>
                  <a:prstClr val="white"/>
                </a:solidFill>
                <a:latin typeface="Calibri"/>
              </a:rPr>
              <a:t>Incudes: </a:t>
            </a:r>
            <a:r>
              <a:rPr lang="en-AU" b="1" dirty="0" smtClean="0">
                <a:solidFill>
                  <a:srgbClr val="00F061"/>
                </a:solidFill>
                <a:latin typeface="Calibri"/>
              </a:rPr>
              <a:t>Existing reserves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AU" sz="32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06AB6E-F8A4-4161-8F11-0ED1D175D65F}"/>
              </a:ext>
            </a:extLst>
          </p:cNvPr>
          <p:cNvGrpSpPr/>
          <p:nvPr/>
        </p:nvGrpSpPr>
        <p:grpSpPr>
          <a:xfrm>
            <a:off x="5303520" y="1796400"/>
            <a:ext cx="3689940" cy="2948400"/>
            <a:chOff x="5303520" y="1527540"/>
            <a:chExt cx="3689940" cy="294771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E73FA18-3AC5-45F1-A6D9-8B47EECCE8E8}"/>
                </a:ext>
              </a:extLst>
            </p:cNvPr>
            <p:cNvGrpSpPr/>
            <p:nvPr/>
          </p:nvGrpSpPr>
          <p:grpSpPr>
            <a:xfrm>
              <a:off x="5303520" y="1527540"/>
              <a:ext cx="3689940" cy="2947710"/>
              <a:chOff x="5303520" y="1527540"/>
              <a:chExt cx="3689940" cy="294771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8E37D10-2847-4485-8A4E-4F3477318202}"/>
                  </a:ext>
                </a:extLst>
              </p:cNvPr>
              <p:cNvGrpSpPr/>
              <p:nvPr/>
            </p:nvGrpSpPr>
            <p:grpSpPr>
              <a:xfrm>
                <a:off x="5303520" y="1527540"/>
                <a:ext cx="3689940" cy="2947710"/>
                <a:chOff x="4209306" y="1245600"/>
                <a:chExt cx="4380294" cy="3499200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7D6AE48C-7CA2-49B2-B70B-66DAD1228B56}"/>
                    </a:ext>
                  </a:extLst>
                </p:cNvPr>
                <p:cNvSpPr/>
                <p:nvPr/>
              </p:nvSpPr>
              <p:spPr>
                <a:xfrm>
                  <a:off x="4209306" y="1245600"/>
                  <a:ext cx="4380294" cy="3499200"/>
                </a:xfrm>
                <a:prstGeom prst="rect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C21649FB-8755-4658-AF56-57C19D4C4659}"/>
                    </a:ext>
                  </a:extLst>
                </p:cNvPr>
                <p:cNvSpPr/>
                <p:nvPr/>
              </p:nvSpPr>
              <p:spPr>
                <a:xfrm>
                  <a:off x="7162077" y="1522519"/>
                  <a:ext cx="1204677" cy="1011929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8ED6B240-DD4E-4DC9-BEFE-611946834D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01526" y="1970302"/>
                  <a:ext cx="512315" cy="512315"/>
                </a:xfrm>
                <a:prstGeom prst="rect">
                  <a:avLst/>
                </a:prstGeom>
              </p:spPr>
            </p:pic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FF7DA60-ECB5-4692-8AE2-CAB43E04D275}"/>
                    </a:ext>
                  </a:extLst>
                </p:cNvPr>
                <p:cNvGrpSpPr/>
                <p:nvPr/>
              </p:nvGrpSpPr>
              <p:grpSpPr>
                <a:xfrm>
                  <a:off x="6257784" y="3791251"/>
                  <a:ext cx="785385" cy="659723"/>
                  <a:chOff x="6919200" y="3362400"/>
                  <a:chExt cx="785385" cy="659723"/>
                </a:xfrm>
              </p:grpSpPr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0CD461C8-661B-4F0D-8A3A-63F1B4A0AA92}"/>
                      </a:ext>
                    </a:extLst>
                  </p:cNvPr>
                  <p:cNvSpPr/>
                  <p:nvPr/>
                </p:nvSpPr>
                <p:spPr>
                  <a:xfrm>
                    <a:off x="6919200" y="3362400"/>
                    <a:ext cx="785385" cy="659723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3" name="Picture 32">
                    <a:extLst>
                      <a:ext uri="{FF2B5EF4-FFF2-40B4-BE49-F238E27FC236}">
                        <a16:creationId xmlns:a16="http://schemas.microsoft.com/office/drawing/2014/main" id="{AC9A5173-4A95-482E-A42E-DBBECB9C60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82552" y="3465648"/>
                    <a:ext cx="472932" cy="47293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20F5AE87-895F-40F9-AB11-91A7C96AF206}"/>
                    </a:ext>
                  </a:extLst>
                </p:cNvPr>
                <p:cNvSpPr/>
                <p:nvPr/>
              </p:nvSpPr>
              <p:spPr>
                <a:xfrm>
                  <a:off x="4395407" y="1389616"/>
                  <a:ext cx="1210680" cy="1016971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DDA1690D-6BB1-404D-809B-3A58B760F2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7675142" y="1584082"/>
                  <a:ext cx="449100" cy="449100"/>
                </a:xfrm>
                <a:prstGeom prst="rect">
                  <a:avLst/>
                </a:prstGeom>
              </p:spPr>
            </p:pic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C6771169-AC84-405B-8834-D6AF37DB9686}"/>
                    </a:ext>
                  </a:extLst>
                </p:cNvPr>
                <p:cNvSpPr/>
                <p:nvPr/>
              </p:nvSpPr>
              <p:spPr>
                <a:xfrm>
                  <a:off x="4481823" y="3580729"/>
                  <a:ext cx="1236106" cy="1052139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8E537308-2F53-43FF-B7CE-6B64B3352A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93818" y="3602640"/>
                  <a:ext cx="537330" cy="537330"/>
                </a:xfrm>
                <a:prstGeom prst="rect">
                  <a:avLst/>
                </a:prstGeom>
              </p:spPr>
            </p:pic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F3F317CF-8280-440B-A077-C75FAC548AF8}"/>
                    </a:ext>
                  </a:extLst>
                </p:cNvPr>
                <p:cNvSpPr/>
                <p:nvPr/>
              </p:nvSpPr>
              <p:spPr>
                <a:xfrm>
                  <a:off x="6032664" y="1320117"/>
                  <a:ext cx="919678" cy="772532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solidFill>
                    <a:srgbClr val="00F0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F5806B3-8B79-410A-AD41-C6D516B48D66}"/>
                    </a:ext>
                  </a:extLst>
                </p:cNvPr>
                <p:cNvSpPr/>
                <p:nvPr/>
              </p:nvSpPr>
              <p:spPr>
                <a:xfrm>
                  <a:off x="7579737" y="2919012"/>
                  <a:ext cx="714664" cy="600318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solidFill>
                    <a:srgbClr val="00F0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20E79176-D6E4-4E95-809F-65090EEFD78A}"/>
                    </a:ext>
                  </a:extLst>
                </p:cNvPr>
                <p:cNvGrpSpPr/>
                <p:nvPr/>
              </p:nvGrpSpPr>
              <p:grpSpPr>
                <a:xfrm>
                  <a:off x="6595012" y="2995200"/>
                  <a:ext cx="714664" cy="600318"/>
                  <a:chOff x="7579737" y="2919013"/>
                  <a:chExt cx="714664" cy="600318"/>
                </a:xfrm>
              </p:grpSpPr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FAE7D2EA-64D7-4DE8-9643-B34CB06B2C3A}"/>
                      </a:ext>
                    </a:extLst>
                  </p:cNvPr>
                  <p:cNvSpPr/>
                  <p:nvPr/>
                </p:nvSpPr>
                <p:spPr>
                  <a:xfrm>
                    <a:off x="7579737" y="2919013"/>
                    <a:ext cx="714664" cy="600318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1" name="Picture 30">
                    <a:extLst>
                      <a:ext uri="{FF2B5EF4-FFF2-40B4-BE49-F238E27FC236}">
                        <a16:creationId xmlns:a16="http://schemas.microsoft.com/office/drawing/2014/main" id="{75B65A24-5D70-49A5-9838-DA1AF624C2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7727335" y="3009438"/>
                    <a:ext cx="419467" cy="41946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C186C6DD-52A0-463E-A827-004C4124A751}"/>
                    </a:ext>
                  </a:extLst>
                </p:cNvPr>
                <p:cNvSpPr/>
                <p:nvPr/>
              </p:nvSpPr>
              <p:spPr>
                <a:xfrm>
                  <a:off x="7625945" y="3780880"/>
                  <a:ext cx="714664" cy="600318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DC0316BF-16DE-4327-8E0B-9868D9EB8BA2}"/>
                    </a:ext>
                  </a:extLst>
                </p:cNvPr>
                <p:cNvGrpSpPr/>
                <p:nvPr/>
              </p:nvGrpSpPr>
              <p:grpSpPr>
                <a:xfrm>
                  <a:off x="5046843" y="2402034"/>
                  <a:ext cx="1222464" cy="1026871"/>
                  <a:chOff x="5046843" y="2402034"/>
                  <a:chExt cx="1222464" cy="1026871"/>
                </a:xfrm>
              </p:grpSpPr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416A3BAF-8ED9-423D-9B68-F3AE156B585B}"/>
                      </a:ext>
                    </a:extLst>
                  </p:cNvPr>
                  <p:cNvSpPr/>
                  <p:nvPr/>
                </p:nvSpPr>
                <p:spPr>
                  <a:xfrm>
                    <a:off x="5046843" y="2402034"/>
                    <a:ext cx="1222464" cy="1026871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FEDA4E78-0134-4F62-8D12-E1527D8CB4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64290" y="2499286"/>
                    <a:ext cx="493365" cy="493365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E3882187-092B-41ED-BC64-815845E113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5213128" y="2819315"/>
                    <a:ext cx="502288" cy="50228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20ECDF6F-C747-420E-A624-08CF0345A5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644827" y="4093766"/>
                  <a:ext cx="419467" cy="419467"/>
                </a:xfrm>
                <a:prstGeom prst="rect">
                  <a:avLst/>
                </a:prstGeom>
              </p:spPr>
            </p:pic>
          </p:grp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47B4C68-9D0E-4314-81B8-AAD938C485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875710" y="1674001"/>
                <a:ext cx="378320" cy="37832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5499E4F-20DF-42DF-B7B9-93E3C56B44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578832" y="2059557"/>
                <a:ext cx="353357" cy="353357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6E01C26-1775-4FBF-AB8A-49ADA4249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7092" y="3698690"/>
              <a:ext cx="415608" cy="41560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A4012FD-BBC8-40B8-B388-666039C13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07339" y="1724096"/>
              <a:ext cx="378320" cy="3783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69F0803-271C-472D-B532-642A653E5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4594" y="2973978"/>
              <a:ext cx="431572" cy="431572"/>
            </a:xfrm>
            <a:prstGeom prst="rect">
              <a:avLst/>
            </a:prstGeom>
          </p:spPr>
        </p:pic>
      </p:grpSp>
      <p:sp>
        <p:nvSpPr>
          <p:cNvPr id="34" name="Title 1"/>
          <p:cNvSpPr txBox="1">
            <a:spLocks/>
          </p:cNvSpPr>
          <p:nvPr/>
        </p:nvSpPr>
        <p:spPr>
          <a:xfrm>
            <a:off x="228600" y="205979"/>
            <a:ext cx="86868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AU" dirty="0" smtClean="0"/>
              <a:t>Conservation planning as optimization</a:t>
            </a:r>
            <a:endParaRPr lang="en-AU" dirty="0"/>
          </a:p>
        </p:txBody>
      </p:sp>
      <p:grpSp>
        <p:nvGrpSpPr>
          <p:cNvPr id="50" name="Group 49"/>
          <p:cNvGrpSpPr/>
          <p:nvPr/>
        </p:nvGrpSpPr>
        <p:grpSpPr>
          <a:xfrm>
            <a:off x="6327812" y="3902521"/>
            <a:ext cx="277688" cy="259467"/>
            <a:chOff x="5501964" y="-582040"/>
            <a:chExt cx="373746" cy="349222"/>
          </a:xfrm>
        </p:grpSpPr>
        <p:sp>
          <p:nvSpPr>
            <p:cNvPr id="4" name="Rectangle 3"/>
            <p:cNvSpPr/>
            <p:nvPr/>
          </p:nvSpPr>
          <p:spPr>
            <a:xfrm>
              <a:off x="5518785" y="-495300"/>
              <a:ext cx="342900" cy="45719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8" name="Oval 47"/>
            <p:cNvSpPr/>
            <p:nvPr/>
          </p:nvSpPr>
          <p:spPr>
            <a:xfrm>
              <a:off x="5589270" y="-321656"/>
              <a:ext cx="75416" cy="78490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9" name="Oval 48"/>
            <p:cNvSpPr/>
            <p:nvPr/>
          </p:nvSpPr>
          <p:spPr>
            <a:xfrm>
              <a:off x="5714284" y="-321657"/>
              <a:ext cx="75416" cy="76585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75000"/>
                      </a14:imgEffect>
                      <a14:imgEffect>
                        <a14:colorTemperature colorTemp="5950"/>
                      </a14:imgEffect>
                      <a14:imgEffect>
                        <a14:saturation sat="376000"/>
                      </a14:imgEffect>
                      <a14:imgEffect>
                        <a14:brightnessContrast bright="63000" contras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964" y="-582040"/>
              <a:ext cx="373746" cy="349222"/>
            </a:xfrm>
            <a:prstGeom prst="rect">
              <a:avLst/>
            </a:prstGeom>
          </p:spPr>
        </p:pic>
      </p:grpSp>
      <p:grpSp>
        <p:nvGrpSpPr>
          <p:cNvPr id="56" name="Group 55"/>
          <p:cNvGrpSpPr/>
          <p:nvPr/>
        </p:nvGrpSpPr>
        <p:grpSpPr>
          <a:xfrm>
            <a:off x="6352792" y="4185520"/>
            <a:ext cx="277688" cy="259467"/>
            <a:chOff x="5501964" y="-582040"/>
            <a:chExt cx="373746" cy="349222"/>
          </a:xfrm>
        </p:grpSpPr>
        <p:sp>
          <p:nvSpPr>
            <p:cNvPr id="57" name="Rectangle 56"/>
            <p:cNvSpPr/>
            <p:nvPr/>
          </p:nvSpPr>
          <p:spPr>
            <a:xfrm>
              <a:off x="5518785" y="-495300"/>
              <a:ext cx="342900" cy="45719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8" name="Oval 57"/>
            <p:cNvSpPr/>
            <p:nvPr/>
          </p:nvSpPr>
          <p:spPr>
            <a:xfrm>
              <a:off x="5589270" y="-321656"/>
              <a:ext cx="75416" cy="78490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9" name="Oval 58"/>
            <p:cNvSpPr/>
            <p:nvPr/>
          </p:nvSpPr>
          <p:spPr>
            <a:xfrm>
              <a:off x="5714284" y="-321657"/>
              <a:ext cx="75416" cy="76585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75000"/>
                      </a14:imgEffect>
                      <a14:imgEffect>
                        <a14:colorTemperature colorTemp="5950"/>
                      </a14:imgEffect>
                      <a14:imgEffect>
                        <a14:saturation sat="376000"/>
                      </a14:imgEffect>
                      <a14:imgEffect>
                        <a14:brightnessContrast bright="63000" contras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964" y="-582040"/>
              <a:ext cx="373746" cy="349222"/>
            </a:xfrm>
            <a:prstGeom prst="rect">
              <a:avLst/>
            </a:prstGeom>
          </p:spPr>
        </p:pic>
      </p:grpSp>
      <p:grpSp>
        <p:nvGrpSpPr>
          <p:cNvPr id="61" name="Group 60"/>
          <p:cNvGrpSpPr/>
          <p:nvPr/>
        </p:nvGrpSpPr>
        <p:grpSpPr>
          <a:xfrm>
            <a:off x="6107538" y="4378732"/>
            <a:ext cx="277688" cy="259467"/>
            <a:chOff x="5501964" y="-582040"/>
            <a:chExt cx="373746" cy="349222"/>
          </a:xfrm>
        </p:grpSpPr>
        <p:sp>
          <p:nvSpPr>
            <p:cNvPr id="62" name="Rectangle 61"/>
            <p:cNvSpPr/>
            <p:nvPr/>
          </p:nvSpPr>
          <p:spPr>
            <a:xfrm>
              <a:off x="5518785" y="-495300"/>
              <a:ext cx="342900" cy="45719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3" name="Oval 62"/>
            <p:cNvSpPr/>
            <p:nvPr/>
          </p:nvSpPr>
          <p:spPr>
            <a:xfrm>
              <a:off x="5589270" y="-321656"/>
              <a:ext cx="75416" cy="78490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4" name="Oval 63"/>
            <p:cNvSpPr/>
            <p:nvPr/>
          </p:nvSpPr>
          <p:spPr>
            <a:xfrm>
              <a:off x="5714284" y="-321657"/>
              <a:ext cx="75416" cy="76585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75000"/>
                      </a14:imgEffect>
                      <a14:imgEffect>
                        <a14:colorTemperature colorTemp="5950"/>
                      </a14:imgEffect>
                      <a14:imgEffect>
                        <a14:saturation sat="376000"/>
                      </a14:imgEffect>
                      <a14:imgEffect>
                        <a14:brightnessContrast bright="63000" contras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964" y="-582040"/>
              <a:ext cx="373746" cy="349222"/>
            </a:xfrm>
            <a:prstGeom prst="rect">
              <a:avLst/>
            </a:prstGeom>
          </p:spPr>
        </p:pic>
      </p:grpSp>
      <p:grpSp>
        <p:nvGrpSpPr>
          <p:cNvPr id="66" name="Group 65"/>
          <p:cNvGrpSpPr/>
          <p:nvPr/>
        </p:nvGrpSpPr>
        <p:grpSpPr>
          <a:xfrm>
            <a:off x="6278815" y="2048012"/>
            <a:ext cx="277688" cy="259467"/>
            <a:chOff x="5501964" y="-582040"/>
            <a:chExt cx="373746" cy="349222"/>
          </a:xfrm>
        </p:grpSpPr>
        <p:sp>
          <p:nvSpPr>
            <p:cNvPr id="67" name="Rectangle 66"/>
            <p:cNvSpPr/>
            <p:nvPr/>
          </p:nvSpPr>
          <p:spPr>
            <a:xfrm>
              <a:off x="5518785" y="-495300"/>
              <a:ext cx="342900" cy="45719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8" name="Oval 67"/>
            <p:cNvSpPr/>
            <p:nvPr/>
          </p:nvSpPr>
          <p:spPr>
            <a:xfrm>
              <a:off x="5589270" y="-321656"/>
              <a:ext cx="75416" cy="78490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9" name="Oval 68"/>
            <p:cNvSpPr/>
            <p:nvPr/>
          </p:nvSpPr>
          <p:spPr>
            <a:xfrm>
              <a:off x="5714284" y="-321657"/>
              <a:ext cx="75416" cy="76585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75000"/>
                      </a14:imgEffect>
                      <a14:imgEffect>
                        <a14:colorTemperature colorTemp="5950"/>
                      </a14:imgEffect>
                      <a14:imgEffect>
                        <a14:saturation sat="376000"/>
                      </a14:imgEffect>
                      <a14:imgEffect>
                        <a14:brightnessContrast bright="63000" contras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964" y="-582040"/>
              <a:ext cx="373746" cy="349222"/>
            </a:xfrm>
            <a:prstGeom prst="rect">
              <a:avLst/>
            </a:prstGeom>
          </p:spPr>
        </p:pic>
      </p:grpSp>
      <p:grpSp>
        <p:nvGrpSpPr>
          <p:cNvPr id="71" name="Group 70"/>
          <p:cNvGrpSpPr/>
          <p:nvPr/>
        </p:nvGrpSpPr>
        <p:grpSpPr>
          <a:xfrm>
            <a:off x="6246876" y="2343532"/>
            <a:ext cx="277688" cy="259467"/>
            <a:chOff x="5501964" y="-582040"/>
            <a:chExt cx="373746" cy="349222"/>
          </a:xfrm>
        </p:grpSpPr>
        <p:sp>
          <p:nvSpPr>
            <p:cNvPr id="72" name="Rectangle 71"/>
            <p:cNvSpPr/>
            <p:nvPr/>
          </p:nvSpPr>
          <p:spPr>
            <a:xfrm>
              <a:off x="5518785" y="-495300"/>
              <a:ext cx="342900" cy="45719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3" name="Oval 72"/>
            <p:cNvSpPr/>
            <p:nvPr/>
          </p:nvSpPr>
          <p:spPr>
            <a:xfrm>
              <a:off x="5589270" y="-321656"/>
              <a:ext cx="75416" cy="78490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4" name="Oval 73"/>
            <p:cNvSpPr/>
            <p:nvPr/>
          </p:nvSpPr>
          <p:spPr>
            <a:xfrm>
              <a:off x="5714284" y="-321657"/>
              <a:ext cx="75416" cy="76585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75000"/>
                      </a14:imgEffect>
                      <a14:imgEffect>
                        <a14:colorTemperature colorTemp="5950"/>
                      </a14:imgEffect>
                      <a14:imgEffect>
                        <a14:saturation sat="376000"/>
                      </a14:imgEffect>
                      <a14:imgEffect>
                        <a14:brightnessContrast bright="63000" contras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964" y="-582040"/>
              <a:ext cx="373746" cy="349222"/>
            </a:xfrm>
            <a:prstGeom prst="rect">
              <a:avLst/>
            </a:prstGeom>
          </p:spPr>
        </p:pic>
      </p:grpSp>
      <p:grpSp>
        <p:nvGrpSpPr>
          <p:cNvPr id="76" name="Group 75"/>
          <p:cNvGrpSpPr/>
          <p:nvPr/>
        </p:nvGrpSpPr>
        <p:grpSpPr>
          <a:xfrm>
            <a:off x="8605942" y="2201038"/>
            <a:ext cx="277688" cy="259467"/>
            <a:chOff x="5501964" y="-582040"/>
            <a:chExt cx="373746" cy="349222"/>
          </a:xfrm>
        </p:grpSpPr>
        <p:sp>
          <p:nvSpPr>
            <p:cNvPr id="77" name="Rectangle 76"/>
            <p:cNvSpPr/>
            <p:nvPr/>
          </p:nvSpPr>
          <p:spPr>
            <a:xfrm>
              <a:off x="5518785" y="-495300"/>
              <a:ext cx="342900" cy="45719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8" name="Oval 77"/>
            <p:cNvSpPr/>
            <p:nvPr/>
          </p:nvSpPr>
          <p:spPr>
            <a:xfrm>
              <a:off x="5589270" y="-321656"/>
              <a:ext cx="75416" cy="78490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9" name="Oval 78"/>
            <p:cNvSpPr/>
            <p:nvPr/>
          </p:nvSpPr>
          <p:spPr>
            <a:xfrm>
              <a:off x="5714284" y="-321657"/>
              <a:ext cx="75416" cy="76585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75000"/>
                      </a14:imgEffect>
                      <a14:imgEffect>
                        <a14:colorTemperature colorTemp="5950"/>
                      </a14:imgEffect>
                      <a14:imgEffect>
                        <a14:saturation sat="376000"/>
                      </a14:imgEffect>
                      <a14:imgEffect>
                        <a14:brightnessContrast bright="63000" contras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964" y="-582040"/>
              <a:ext cx="373746" cy="349222"/>
            </a:xfrm>
            <a:prstGeom prst="rect">
              <a:avLst/>
            </a:prstGeom>
          </p:spPr>
        </p:pic>
      </p:grpSp>
      <p:grpSp>
        <p:nvGrpSpPr>
          <p:cNvPr id="81" name="Group 80"/>
          <p:cNvGrpSpPr/>
          <p:nvPr/>
        </p:nvGrpSpPr>
        <p:grpSpPr>
          <a:xfrm>
            <a:off x="8607305" y="2519622"/>
            <a:ext cx="277688" cy="259467"/>
            <a:chOff x="5501964" y="-582040"/>
            <a:chExt cx="373746" cy="349222"/>
          </a:xfrm>
        </p:grpSpPr>
        <p:sp>
          <p:nvSpPr>
            <p:cNvPr id="82" name="Rectangle 81"/>
            <p:cNvSpPr/>
            <p:nvPr/>
          </p:nvSpPr>
          <p:spPr>
            <a:xfrm>
              <a:off x="5518785" y="-495300"/>
              <a:ext cx="342900" cy="45719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3" name="Oval 82"/>
            <p:cNvSpPr/>
            <p:nvPr/>
          </p:nvSpPr>
          <p:spPr>
            <a:xfrm>
              <a:off x="5589270" y="-321656"/>
              <a:ext cx="75416" cy="78490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4" name="Oval 83"/>
            <p:cNvSpPr/>
            <p:nvPr/>
          </p:nvSpPr>
          <p:spPr>
            <a:xfrm>
              <a:off x="5714284" y="-321657"/>
              <a:ext cx="75416" cy="76585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75000"/>
                      </a14:imgEffect>
                      <a14:imgEffect>
                        <a14:colorTemperature colorTemp="5950"/>
                      </a14:imgEffect>
                      <a14:imgEffect>
                        <a14:saturation sat="376000"/>
                      </a14:imgEffect>
                      <a14:imgEffect>
                        <a14:brightnessContrast bright="63000" contras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964" y="-582040"/>
              <a:ext cx="373746" cy="349222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6737938" y="3334013"/>
            <a:ext cx="277688" cy="259467"/>
            <a:chOff x="5501964" y="-582040"/>
            <a:chExt cx="373746" cy="349222"/>
          </a:xfrm>
        </p:grpSpPr>
        <p:sp>
          <p:nvSpPr>
            <p:cNvPr id="87" name="Rectangle 86"/>
            <p:cNvSpPr/>
            <p:nvPr/>
          </p:nvSpPr>
          <p:spPr>
            <a:xfrm>
              <a:off x="5518785" y="-495300"/>
              <a:ext cx="342900" cy="45719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8" name="Oval 87"/>
            <p:cNvSpPr/>
            <p:nvPr/>
          </p:nvSpPr>
          <p:spPr>
            <a:xfrm>
              <a:off x="5589270" y="-321656"/>
              <a:ext cx="75416" cy="78490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9" name="Oval 88"/>
            <p:cNvSpPr/>
            <p:nvPr/>
          </p:nvSpPr>
          <p:spPr>
            <a:xfrm>
              <a:off x="5714284" y="-321657"/>
              <a:ext cx="75416" cy="76585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75000"/>
                      </a14:imgEffect>
                      <a14:imgEffect>
                        <a14:colorTemperature colorTemp="5950"/>
                      </a14:imgEffect>
                      <a14:imgEffect>
                        <a14:saturation sat="376000"/>
                      </a14:imgEffect>
                      <a14:imgEffect>
                        <a14:brightnessContrast bright="63000" contras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964" y="-582040"/>
              <a:ext cx="373746" cy="349222"/>
            </a:xfrm>
            <a:prstGeom prst="rect">
              <a:avLst/>
            </a:prstGeom>
          </p:spPr>
        </p:pic>
      </p:grpSp>
      <p:sp>
        <p:nvSpPr>
          <p:cNvPr id="91" name="TextBox 90"/>
          <p:cNvSpPr txBox="1"/>
          <p:nvPr/>
        </p:nvSpPr>
        <p:spPr>
          <a:xfrm>
            <a:off x="5329858" y="1210568"/>
            <a:ext cx="3733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 smtClean="0">
                <a:solidFill>
                  <a:srgbClr val="FFFF00"/>
                </a:solidFill>
              </a:rPr>
              <a:t>What’s the solution?</a:t>
            </a:r>
            <a:endParaRPr lang="en-AU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53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/>
          <p:cNvSpPr txBox="1">
            <a:spLocks/>
          </p:cNvSpPr>
          <p:nvPr/>
        </p:nvSpPr>
        <p:spPr>
          <a:xfrm>
            <a:off x="167640" y="1244763"/>
            <a:ext cx="5334324" cy="3555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Themes:</a:t>
            </a:r>
            <a:r>
              <a:rPr kumimoji="0" lang="en-AU" sz="32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Different species</a:t>
            </a:r>
          </a:p>
          <a:p>
            <a:pPr lvl="1" indent="-342900">
              <a:buFont typeface="Arial" pitchFamily="34" charset="0"/>
              <a:buChar char="•"/>
              <a:defRPr/>
            </a:pPr>
            <a:r>
              <a:rPr lang="en-AU" dirty="0" smtClean="0">
                <a:solidFill>
                  <a:prstClr val="white"/>
                </a:solidFill>
                <a:latin typeface="Calibri"/>
              </a:rPr>
              <a:t>Goals</a:t>
            </a:r>
            <a:r>
              <a:rPr kumimoji="0" lang="en-AU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  <a:r>
              <a:rPr kumimoji="0" lang="en-AU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lang="en-AU" dirty="0" smtClean="0">
                <a:solidFill>
                  <a:prstClr val="white"/>
                </a:solidFill>
              </a:rPr>
              <a:t>≥ 1 </a:t>
            </a:r>
            <a:r>
              <a:rPr lang="en-AU" dirty="0" smtClean="0">
                <a:solidFill>
                  <a:prstClr val="white"/>
                </a:solidFill>
                <a:latin typeface="Calibri"/>
              </a:rPr>
              <a:t>population per species</a:t>
            </a:r>
          </a:p>
          <a:p>
            <a:pPr>
              <a:defRPr/>
            </a:pPr>
            <a:r>
              <a:rPr lang="en-AU" dirty="0" smtClean="0">
                <a:solidFill>
                  <a:prstClr val="white"/>
                </a:solidFill>
                <a:latin typeface="Calibri"/>
              </a:rPr>
              <a:t>Weights: </a:t>
            </a:r>
            <a:r>
              <a:rPr lang="en-AU" b="1" dirty="0" smtClean="0">
                <a:solidFill>
                  <a:schemeClr val="tx1">
                    <a:lumMod val="65000"/>
                  </a:schemeClr>
                </a:solidFill>
                <a:latin typeface="Calibri"/>
              </a:rPr>
              <a:t>Mining scores</a:t>
            </a:r>
            <a:endParaRPr lang="en-AU" b="1" dirty="0">
              <a:solidFill>
                <a:schemeClr val="tx1">
                  <a:lumMod val="65000"/>
                </a:schemeClr>
              </a:solidFill>
              <a:latin typeface="Calibri"/>
            </a:endParaRP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AU" dirty="0" smtClean="0">
                <a:solidFill>
                  <a:prstClr val="white"/>
                </a:solidFill>
                <a:latin typeface="Calibri"/>
              </a:rPr>
              <a:t>Minimize sum of scores</a:t>
            </a:r>
          </a:p>
          <a:p>
            <a:pPr>
              <a:defRPr/>
            </a:pPr>
            <a:r>
              <a:rPr lang="en-AU" dirty="0" smtClean="0">
                <a:solidFill>
                  <a:prstClr val="white"/>
                </a:solidFill>
                <a:latin typeface="Calibri"/>
              </a:rPr>
              <a:t>Incudes: </a:t>
            </a:r>
            <a:r>
              <a:rPr lang="en-AU" b="1" dirty="0" smtClean="0">
                <a:solidFill>
                  <a:srgbClr val="00F061"/>
                </a:solidFill>
                <a:latin typeface="Calibri"/>
              </a:rPr>
              <a:t>Existing reserves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AU" sz="32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06AB6E-F8A4-4161-8F11-0ED1D175D65F}"/>
              </a:ext>
            </a:extLst>
          </p:cNvPr>
          <p:cNvGrpSpPr/>
          <p:nvPr/>
        </p:nvGrpSpPr>
        <p:grpSpPr>
          <a:xfrm>
            <a:off x="5303520" y="1796400"/>
            <a:ext cx="3689940" cy="2948400"/>
            <a:chOff x="5303520" y="1527540"/>
            <a:chExt cx="3689940" cy="294771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E73FA18-3AC5-45F1-A6D9-8B47EECCE8E8}"/>
                </a:ext>
              </a:extLst>
            </p:cNvPr>
            <p:cNvGrpSpPr/>
            <p:nvPr/>
          </p:nvGrpSpPr>
          <p:grpSpPr>
            <a:xfrm>
              <a:off x="5303520" y="1527540"/>
              <a:ext cx="3689940" cy="2947710"/>
              <a:chOff x="5303520" y="1527540"/>
              <a:chExt cx="3689940" cy="294771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8E37D10-2847-4485-8A4E-4F3477318202}"/>
                  </a:ext>
                </a:extLst>
              </p:cNvPr>
              <p:cNvGrpSpPr/>
              <p:nvPr/>
            </p:nvGrpSpPr>
            <p:grpSpPr>
              <a:xfrm>
                <a:off x="5303520" y="1527540"/>
                <a:ext cx="3689940" cy="2947710"/>
                <a:chOff x="4209306" y="1245600"/>
                <a:chExt cx="4380294" cy="3499200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7D6AE48C-7CA2-49B2-B70B-66DAD1228B56}"/>
                    </a:ext>
                  </a:extLst>
                </p:cNvPr>
                <p:cNvSpPr/>
                <p:nvPr/>
              </p:nvSpPr>
              <p:spPr>
                <a:xfrm>
                  <a:off x="4209306" y="1245600"/>
                  <a:ext cx="4380294" cy="3499200"/>
                </a:xfrm>
                <a:prstGeom prst="rect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C21649FB-8755-4658-AF56-57C19D4C4659}"/>
                    </a:ext>
                  </a:extLst>
                </p:cNvPr>
                <p:cNvSpPr/>
                <p:nvPr/>
              </p:nvSpPr>
              <p:spPr>
                <a:xfrm>
                  <a:off x="7162077" y="1522519"/>
                  <a:ext cx="1204677" cy="1011929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8ED6B240-DD4E-4DC9-BEFE-611946834D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01526" y="1970302"/>
                  <a:ext cx="512315" cy="512315"/>
                </a:xfrm>
                <a:prstGeom prst="rect">
                  <a:avLst/>
                </a:prstGeom>
              </p:spPr>
            </p:pic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FF7DA60-ECB5-4692-8AE2-CAB43E04D275}"/>
                    </a:ext>
                  </a:extLst>
                </p:cNvPr>
                <p:cNvGrpSpPr/>
                <p:nvPr/>
              </p:nvGrpSpPr>
              <p:grpSpPr>
                <a:xfrm>
                  <a:off x="6257784" y="3791251"/>
                  <a:ext cx="785385" cy="659723"/>
                  <a:chOff x="6919200" y="3362400"/>
                  <a:chExt cx="785385" cy="659723"/>
                </a:xfrm>
              </p:grpSpPr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0CD461C8-661B-4F0D-8A3A-63F1B4A0AA92}"/>
                      </a:ext>
                    </a:extLst>
                  </p:cNvPr>
                  <p:cNvSpPr/>
                  <p:nvPr/>
                </p:nvSpPr>
                <p:spPr>
                  <a:xfrm>
                    <a:off x="6919200" y="3362400"/>
                    <a:ext cx="785385" cy="659723"/>
                  </a:xfrm>
                  <a:prstGeom prst="ellipse">
                    <a:avLst/>
                  </a:prstGeom>
                  <a:solidFill>
                    <a:srgbClr val="92D050"/>
                  </a:solidFill>
                  <a:ln w="76200"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3" name="Picture 32">
                    <a:extLst>
                      <a:ext uri="{FF2B5EF4-FFF2-40B4-BE49-F238E27FC236}">
                        <a16:creationId xmlns:a16="http://schemas.microsoft.com/office/drawing/2014/main" id="{AC9A5173-4A95-482E-A42E-DBBECB9C60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82552" y="3465648"/>
                    <a:ext cx="472932" cy="47293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20F5AE87-895F-40F9-AB11-91A7C96AF206}"/>
                    </a:ext>
                  </a:extLst>
                </p:cNvPr>
                <p:cNvSpPr/>
                <p:nvPr/>
              </p:nvSpPr>
              <p:spPr>
                <a:xfrm>
                  <a:off x="4395407" y="1389616"/>
                  <a:ext cx="1210680" cy="1016971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DDA1690D-6BB1-404D-809B-3A58B760F2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7675142" y="1584082"/>
                  <a:ext cx="449100" cy="449100"/>
                </a:xfrm>
                <a:prstGeom prst="rect">
                  <a:avLst/>
                </a:prstGeom>
              </p:spPr>
            </p:pic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C6771169-AC84-405B-8834-D6AF37DB9686}"/>
                    </a:ext>
                  </a:extLst>
                </p:cNvPr>
                <p:cNvSpPr/>
                <p:nvPr/>
              </p:nvSpPr>
              <p:spPr>
                <a:xfrm>
                  <a:off x="4481823" y="3580729"/>
                  <a:ext cx="1236106" cy="1052139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8E537308-2F53-43FF-B7CE-6B64B3352A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93818" y="3602640"/>
                  <a:ext cx="537330" cy="537330"/>
                </a:xfrm>
                <a:prstGeom prst="rect">
                  <a:avLst/>
                </a:prstGeom>
              </p:spPr>
            </p:pic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F3F317CF-8280-440B-A077-C75FAC548AF8}"/>
                    </a:ext>
                  </a:extLst>
                </p:cNvPr>
                <p:cNvSpPr/>
                <p:nvPr/>
              </p:nvSpPr>
              <p:spPr>
                <a:xfrm>
                  <a:off x="6032664" y="1320117"/>
                  <a:ext cx="919678" cy="772532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F5806B3-8B79-410A-AD41-C6D516B48D66}"/>
                    </a:ext>
                  </a:extLst>
                </p:cNvPr>
                <p:cNvSpPr/>
                <p:nvPr/>
              </p:nvSpPr>
              <p:spPr>
                <a:xfrm>
                  <a:off x="7579737" y="2919012"/>
                  <a:ext cx="714664" cy="600318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20E79176-D6E4-4E95-809F-65090EEFD78A}"/>
                    </a:ext>
                  </a:extLst>
                </p:cNvPr>
                <p:cNvGrpSpPr/>
                <p:nvPr/>
              </p:nvGrpSpPr>
              <p:grpSpPr>
                <a:xfrm>
                  <a:off x="6595012" y="2995200"/>
                  <a:ext cx="714664" cy="600318"/>
                  <a:chOff x="7579737" y="2919013"/>
                  <a:chExt cx="714664" cy="600318"/>
                </a:xfrm>
              </p:grpSpPr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FAE7D2EA-64D7-4DE8-9643-B34CB06B2C3A}"/>
                      </a:ext>
                    </a:extLst>
                  </p:cNvPr>
                  <p:cNvSpPr/>
                  <p:nvPr/>
                </p:nvSpPr>
                <p:spPr>
                  <a:xfrm>
                    <a:off x="7579737" y="2919013"/>
                    <a:ext cx="714664" cy="600318"/>
                  </a:xfrm>
                  <a:prstGeom prst="ellipse">
                    <a:avLst/>
                  </a:prstGeom>
                  <a:solidFill>
                    <a:srgbClr val="92D050"/>
                  </a:solidFill>
                  <a:ln w="76200"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1" name="Picture 30">
                    <a:extLst>
                      <a:ext uri="{FF2B5EF4-FFF2-40B4-BE49-F238E27FC236}">
                        <a16:creationId xmlns:a16="http://schemas.microsoft.com/office/drawing/2014/main" id="{75B65A24-5D70-49A5-9838-DA1AF624C2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7727335" y="3009438"/>
                    <a:ext cx="419467" cy="41946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C186C6DD-52A0-463E-A827-004C4124A751}"/>
                    </a:ext>
                  </a:extLst>
                </p:cNvPr>
                <p:cNvSpPr/>
                <p:nvPr/>
              </p:nvSpPr>
              <p:spPr>
                <a:xfrm>
                  <a:off x="7625945" y="3780880"/>
                  <a:ext cx="714664" cy="600318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DC0316BF-16DE-4327-8E0B-9868D9EB8BA2}"/>
                    </a:ext>
                  </a:extLst>
                </p:cNvPr>
                <p:cNvGrpSpPr/>
                <p:nvPr/>
              </p:nvGrpSpPr>
              <p:grpSpPr>
                <a:xfrm>
                  <a:off x="5046843" y="2402034"/>
                  <a:ext cx="1222464" cy="1026871"/>
                  <a:chOff x="5046843" y="2402034"/>
                  <a:chExt cx="1222464" cy="1026871"/>
                </a:xfrm>
              </p:grpSpPr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416A3BAF-8ED9-423D-9B68-F3AE156B585B}"/>
                      </a:ext>
                    </a:extLst>
                  </p:cNvPr>
                  <p:cNvSpPr/>
                  <p:nvPr/>
                </p:nvSpPr>
                <p:spPr>
                  <a:xfrm>
                    <a:off x="5046843" y="2402034"/>
                    <a:ext cx="1222464" cy="1026871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FEDA4E78-0134-4F62-8D12-E1527D8CB4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64290" y="2499286"/>
                    <a:ext cx="493365" cy="493365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E3882187-092B-41ED-BC64-815845E113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5213128" y="2819315"/>
                    <a:ext cx="502288" cy="50228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20ECDF6F-C747-420E-A624-08CF0345A5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644827" y="4093766"/>
                  <a:ext cx="419467" cy="419467"/>
                </a:xfrm>
                <a:prstGeom prst="rect">
                  <a:avLst/>
                </a:prstGeom>
              </p:spPr>
            </p:pic>
          </p:grp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47B4C68-9D0E-4314-81B8-AAD938C485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875710" y="1674001"/>
                <a:ext cx="378320" cy="37832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5499E4F-20DF-42DF-B7B9-93E3C56B44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578832" y="2059557"/>
                <a:ext cx="353357" cy="353357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6E01C26-1775-4FBF-AB8A-49ADA4249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7092" y="3698690"/>
              <a:ext cx="415608" cy="41560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A4012FD-BBC8-40B8-B388-666039C13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07339" y="1724096"/>
              <a:ext cx="378320" cy="3783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69F0803-271C-472D-B532-642A653E5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4594" y="2973978"/>
              <a:ext cx="431572" cy="431572"/>
            </a:xfrm>
            <a:prstGeom prst="rect">
              <a:avLst/>
            </a:prstGeom>
          </p:spPr>
        </p:pic>
      </p:grpSp>
      <p:sp>
        <p:nvSpPr>
          <p:cNvPr id="34" name="Title 1"/>
          <p:cNvSpPr txBox="1">
            <a:spLocks/>
          </p:cNvSpPr>
          <p:nvPr/>
        </p:nvSpPr>
        <p:spPr>
          <a:xfrm>
            <a:off x="228600" y="205979"/>
            <a:ext cx="86868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AU" dirty="0" smtClean="0"/>
              <a:t>Conservation planning as optimization</a:t>
            </a:r>
            <a:endParaRPr lang="en-AU" dirty="0"/>
          </a:p>
        </p:txBody>
      </p:sp>
      <p:grpSp>
        <p:nvGrpSpPr>
          <p:cNvPr id="50" name="Group 49"/>
          <p:cNvGrpSpPr/>
          <p:nvPr/>
        </p:nvGrpSpPr>
        <p:grpSpPr>
          <a:xfrm>
            <a:off x="6327812" y="3902521"/>
            <a:ext cx="277688" cy="259467"/>
            <a:chOff x="5501964" y="-582040"/>
            <a:chExt cx="373746" cy="349222"/>
          </a:xfrm>
        </p:grpSpPr>
        <p:sp>
          <p:nvSpPr>
            <p:cNvPr id="4" name="Rectangle 3"/>
            <p:cNvSpPr/>
            <p:nvPr/>
          </p:nvSpPr>
          <p:spPr>
            <a:xfrm>
              <a:off x="5518785" y="-495300"/>
              <a:ext cx="342900" cy="45719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8" name="Oval 47"/>
            <p:cNvSpPr/>
            <p:nvPr/>
          </p:nvSpPr>
          <p:spPr>
            <a:xfrm>
              <a:off x="5589270" y="-321656"/>
              <a:ext cx="75416" cy="78490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9" name="Oval 48"/>
            <p:cNvSpPr/>
            <p:nvPr/>
          </p:nvSpPr>
          <p:spPr>
            <a:xfrm>
              <a:off x="5714284" y="-321657"/>
              <a:ext cx="75416" cy="76585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75000"/>
                      </a14:imgEffect>
                      <a14:imgEffect>
                        <a14:colorTemperature colorTemp="5950"/>
                      </a14:imgEffect>
                      <a14:imgEffect>
                        <a14:saturation sat="376000"/>
                      </a14:imgEffect>
                      <a14:imgEffect>
                        <a14:brightnessContrast bright="63000" contras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964" y="-582040"/>
              <a:ext cx="373746" cy="349222"/>
            </a:xfrm>
            <a:prstGeom prst="rect">
              <a:avLst/>
            </a:prstGeom>
          </p:spPr>
        </p:pic>
      </p:grpSp>
      <p:grpSp>
        <p:nvGrpSpPr>
          <p:cNvPr id="56" name="Group 55"/>
          <p:cNvGrpSpPr/>
          <p:nvPr/>
        </p:nvGrpSpPr>
        <p:grpSpPr>
          <a:xfrm>
            <a:off x="6352792" y="4185520"/>
            <a:ext cx="277688" cy="259467"/>
            <a:chOff x="5501964" y="-582040"/>
            <a:chExt cx="373746" cy="349222"/>
          </a:xfrm>
        </p:grpSpPr>
        <p:sp>
          <p:nvSpPr>
            <p:cNvPr id="57" name="Rectangle 56"/>
            <p:cNvSpPr/>
            <p:nvPr/>
          </p:nvSpPr>
          <p:spPr>
            <a:xfrm>
              <a:off x="5518785" y="-495300"/>
              <a:ext cx="342900" cy="45719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8" name="Oval 57"/>
            <p:cNvSpPr/>
            <p:nvPr/>
          </p:nvSpPr>
          <p:spPr>
            <a:xfrm>
              <a:off x="5589270" y="-321656"/>
              <a:ext cx="75416" cy="78490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9" name="Oval 58"/>
            <p:cNvSpPr/>
            <p:nvPr/>
          </p:nvSpPr>
          <p:spPr>
            <a:xfrm>
              <a:off x="5714284" y="-321657"/>
              <a:ext cx="75416" cy="76585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75000"/>
                      </a14:imgEffect>
                      <a14:imgEffect>
                        <a14:colorTemperature colorTemp="5950"/>
                      </a14:imgEffect>
                      <a14:imgEffect>
                        <a14:saturation sat="376000"/>
                      </a14:imgEffect>
                      <a14:imgEffect>
                        <a14:brightnessContrast bright="63000" contras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964" y="-582040"/>
              <a:ext cx="373746" cy="349222"/>
            </a:xfrm>
            <a:prstGeom prst="rect">
              <a:avLst/>
            </a:prstGeom>
          </p:spPr>
        </p:pic>
      </p:grpSp>
      <p:grpSp>
        <p:nvGrpSpPr>
          <p:cNvPr id="61" name="Group 60"/>
          <p:cNvGrpSpPr/>
          <p:nvPr/>
        </p:nvGrpSpPr>
        <p:grpSpPr>
          <a:xfrm>
            <a:off x="6107538" y="4378732"/>
            <a:ext cx="277688" cy="259467"/>
            <a:chOff x="5501964" y="-582040"/>
            <a:chExt cx="373746" cy="349222"/>
          </a:xfrm>
        </p:grpSpPr>
        <p:sp>
          <p:nvSpPr>
            <p:cNvPr id="62" name="Rectangle 61"/>
            <p:cNvSpPr/>
            <p:nvPr/>
          </p:nvSpPr>
          <p:spPr>
            <a:xfrm>
              <a:off x="5518785" y="-495300"/>
              <a:ext cx="342900" cy="45719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3" name="Oval 62"/>
            <p:cNvSpPr/>
            <p:nvPr/>
          </p:nvSpPr>
          <p:spPr>
            <a:xfrm>
              <a:off x="5589270" y="-321656"/>
              <a:ext cx="75416" cy="78490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4" name="Oval 63"/>
            <p:cNvSpPr/>
            <p:nvPr/>
          </p:nvSpPr>
          <p:spPr>
            <a:xfrm>
              <a:off x="5714284" y="-321657"/>
              <a:ext cx="75416" cy="76585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75000"/>
                      </a14:imgEffect>
                      <a14:imgEffect>
                        <a14:colorTemperature colorTemp="5950"/>
                      </a14:imgEffect>
                      <a14:imgEffect>
                        <a14:saturation sat="376000"/>
                      </a14:imgEffect>
                      <a14:imgEffect>
                        <a14:brightnessContrast bright="63000" contras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964" y="-582040"/>
              <a:ext cx="373746" cy="349222"/>
            </a:xfrm>
            <a:prstGeom prst="rect">
              <a:avLst/>
            </a:prstGeom>
          </p:spPr>
        </p:pic>
      </p:grpSp>
      <p:grpSp>
        <p:nvGrpSpPr>
          <p:cNvPr id="66" name="Group 65"/>
          <p:cNvGrpSpPr/>
          <p:nvPr/>
        </p:nvGrpSpPr>
        <p:grpSpPr>
          <a:xfrm>
            <a:off x="6278815" y="2048012"/>
            <a:ext cx="277688" cy="259467"/>
            <a:chOff x="5501964" y="-582040"/>
            <a:chExt cx="373746" cy="349222"/>
          </a:xfrm>
        </p:grpSpPr>
        <p:sp>
          <p:nvSpPr>
            <p:cNvPr id="67" name="Rectangle 66"/>
            <p:cNvSpPr/>
            <p:nvPr/>
          </p:nvSpPr>
          <p:spPr>
            <a:xfrm>
              <a:off x="5518785" y="-495300"/>
              <a:ext cx="342900" cy="45719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8" name="Oval 67"/>
            <p:cNvSpPr/>
            <p:nvPr/>
          </p:nvSpPr>
          <p:spPr>
            <a:xfrm>
              <a:off x="5589270" y="-321656"/>
              <a:ext cx="75416" cy="78490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9" name="Oval 68"/>
            <p:cNvSpPr/>
            <p:nvPr/>
          </p:nvSpPr>
          <p:spPr>
            <a:xfrm>
              <a:off x="5714284" y="-321657"/>
              <a:ext cx="75416" cy="76585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75000"/>
                      </a14:imgEffect>
                      <a14:imgEffect>
                        <a14:colorTemperature colorTemp="5950"/>
                      </a14:imgEffect>
                      <a14:imgEffect>
                        <a14:saturation sat="376000"/>
                      </a14:imgEffect>
                      <a14:imgEffect>
                        <a14:brightnessContrast bright="63000" contras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964" y="-582040"/>
              <a:ext cx="373746" cy="349222"/>
            </a:xfrm>
            <a:prstGeom prst="rect">
              <a:avLst/>
            </a:prstGeom>
          </p:spPr>
        </p:pic>
      </p:grpSp>
      <p:grpSp>
        <p:nvGrpSpPr>
          <p:cNvPr id="71" name="Group 70"/>
          <p:cNvGrpSpPr/>
          <p:nvPr/>
        </p:nvGrpSpPr>
        <p:grpSpPr>
          <a:xfrm>
            <a:off x="6246876" y="2343532"/>
            <a:ext cx="277688" cy="259467"/>
            <a:chOff x="5501964" y="-582040"/>
            <a:chExt cx="373746" cy="349222"/>
          </a:xfrm>
        </p:grpSpPr>
        <p:sp>
          <p:nvSpPr>
            <p:cNvPr id="72" name="Rectangle 71"/>
            <p:cNvSpPr/>
            <p:nvPr/>
          </p:nvSpPr>
          <p:spPr>
            <a:xfrm>
              <a:off x="5518785" y="-495300"/>
              <a:ext cx="342900" cy="45719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3" name="Oval 72"/>
            <p:cNvSpPr/>
            <p:nvPr/>
          </p:nvSpPr>
          <p:spPr>
            <a:xfrm>
              <a:off x="5589270" y="-321656"/>
              <a:ext cx="75416" cy="78490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4" name="Oval 73"/>
            <p:cNvSpPr/>
            <p:nvPr/>
          </p:nvSpPr>
          <p:spPr>
            <a:xfrm>
              <a:off x="5714284" y="-321657"/>
              <a:ext cx="75416" cy="76585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75000"/>
                      </a14:imgEffect>
                      <a14:imgEffect>
                        <a14:colorTemperature colorTemp="5950"/>
                      </a14:imgEffect>
                      <a14:imgEffect>
                        <a14:saturation sat="376000"/>
                      </a14:imgEffect>
                      <a14:imgEffect>
                        <a14:brightnessContrast bright="63000" contras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964" y="-582040"/>
              <a:ext cx="373746" cy="349222"/>
            </a:xfrm>
            <a:prstGeom prst="rect">
              <a:avLst/>
            </a:prstGeom>
          </p:spPr>
        </p:pic>
      </p:grpSp>
      <p:grpSp>
        <p:nvGrpSpPr>
          <p:cNvPr id="76" name="Group 75"/>
          <p:cNvGrpSpPr/>
          <p:nvPr/>
        </p:nvGrpSpPr>
        <p:grpSpPr>
          <a:xfrm>
            <a:off x="8605942" y="2201038"/>
            <a:ext cx="277688" cy="259467"/>
            <a:chOff x="5501964" y="-582040"/>
            <a:chExt cx="373746" cy="349222"/>
          </a:xfrm>
        </p:grpSpPr>
        <p:sp>
          <p:nvSpPr>
            <p:cNvPr id="77" name="Rectangle 76"/>
            <p:cNvSpPr/>
            <p:nvPr/>
          </p:nvSpPr>
          <p:spPr>
            <a:xfrm>
              <a:off x="5518785" y="-495300"/>
              <a:ext cx="342900" cy="45719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8" name="Oval 77"/>
            <p:cNvSpPr/>
            <p:nvPr/>
          </p:nvSpPr>
          <p:spPr>
            <a:xfrm>
              <a:off x="5589270" y="-321656"/>
              <a:ext cx="75416" cy="78490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9" name="Oval 78"/>
            <p:cNvSpPr/>
            <p:nvPr/>
          </p:nvSpPr>
          <p:spPr>
            <a:xfrm>
              <a:off x="5714284" y="-321657"/>
              <a:ext cx="75416" cy="76585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75000"/>
                      </a14:imgEffect>
                      <a14:imgEffect>
                        <a14:colorTemperature colorTemp="5950"/>
                      </a14:imgEffect>
                      <a14:imgEffect>
                        <a14:saturation sat="376000"/>
                      </a14:imgEffect>
                      <a14:imgEffect>
                        <a14:brightnessContrast bright="63000" contras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964" y="-582040"/>
              <a:ext cx="373746" cy="349222"/>
            </a:xfrm>
            <a:prstGeom prst="rect">
              <a:avLst/>
            </a:prstGeom>
          </p:spPr>
        </p:pic>
      </p:grpSp>
      <p:grpSp>
        <p:nvGrpSpPr>
          <p:cNvPr id="81" name="Group 80"/>
          <p:cNvGrpSpPr/>
          <p:nvPr/>
        </p:nvGrpSpPr>
        <p:grpSpPr>
          <a:xfrm>
            <a:off x="8607305" y="2519622"/>
            <a:ext cx="277688" cy="259467"/>
            <a:chOff x="5501964" y="-582040"/>
            <a:chExt cx="373746" cy="349222"/>
          </a:xfrm>
        </p:grpSpPr>
        <p:sp>
          <p:nvSpPr>
            <p:cNvPr id="82" name="Rectangle 81"/>
            <p:cNvSpPr/>
            <p:nvPr/>
          </p:nvSpPr>
          <p:spPr>
            <a:xfrm>
              <a:off x="5518785" y="-495300"/>
              <a:ext cx="342900" cy="45719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3" name="Oval 82"/>
            <p:cNvSpPr/>
            <p:nvPr/>
          </p:nvSpPr>
          <p:spPr>
            <a:xfrm>
              <a:off x="5589270" y="-321656"/>
              <a:ext cx="75416" cy="78490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4" name="Oval 83"/>
            <p:cNvSpPr/>
            <p:nvPr/>
          </p:nvSpPr>
          <p:spPr>
            <a:xfrm>
              <a:off x="5714284" y="-321657"/>
              <a:ext cx="75416" cy="76585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75000"/>
                      </a14:imgEffect>
                      <a14:imgEffect>
                        <a14:colorTemperature colorTemp="5950"/>
                      </a14:imgEffect>
                      <a14:imgEffect>
                        <a14:saturation sat="376000"/>
                      </a14:imgEffect>
                      <a14:imgEffect>
                        <a14:brightnessContrast bright="63000" contras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964" y="-582040"/>
              <a:ext cx="373746" cy="349222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6737938" y="3334013"/>
            <a:ext cx="277688" cy="259467"/>
            <a:chOff x="5501964" y="-582040"/>
            <a:chExt cx="373746" cy="349222"/>
          </a:xfrm>
        </p:grpSpPr>
        <p:sp>
          <p:nvSpPr>
            <p:cNvPr id="87" name="Rectangle 86"/>
            <p:cNvSpPr/>
            <p:nvPr/>
          </p:nvSpPr>
          <p:spPr>
            <a:xfrm>
              <a:off x="5518785" y="-495300"/>
              <a:ext cx="342900" cy="45719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8" name="Oval 87"/>
            <p:cNvSpPr/>
            <p:nvPr/>
          </p:nvSpPr>
          <p:spPr>
            <a:xfrm>
              <a:off x="5589270" y="-321656"/>
              <a:ext cx="75416" cy="78490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9" name="Oval 88"/>
            <p:cNvSpPr/>
            <p:nvPr/>
          </p:nvSpPr>
          <p:spPr>
            <a:xfrm>
              <a:off x="5714284" y="-321657"/>
              <a:ext cx="75416" cy="76585"/>
            </a:xfrm>
            <a:prstGeom prst="ellipse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75000"/>
                      </a14:imgEffect>
                      <a14:imgEffect>
                        <a14:colorTemperature colorTemp="5950"/>
                      </a14:imgEffect>
                      <a14:imgEffect>
                        <a14:saturation sat="376000"/>
                      </a14:imgEffect>
                      <a14:imgEffect>
                        <a14:brightnessContrast bright="63000" contras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964" y="-582040"/>
              <a:ext cx="373746" cy="349222"/>
            </a:xfrm>
            <a:prstGeom prst="rect">
              <a:avLst/>
            </a:prstGeom>
          </p:spPr>
        </p:pic>
      </p:grpSp>
      <p:sp>
        <p:nvSpPr>
          <p:cNvPr id="91" name="TextBox 90"/>
          <p:cNvSpPr txBox="1"/>
          <p:nvPr/>
        </p:nvSpPr>
        <p:spPr>
          <a:xfrm>
            <a:off x="5329858" y="1210568"/>
            <a:ext cx="3733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 smtClean="0">
                <a:solidFill>
                  <a:srgbClr val="FFFF00"/>
                </a:solidFill>
              </a:rPr>
              <a:t>What’s the solution?</a:t>
            </a:r>
            <a:endParaRPr lang="en-AU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2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3562" y="0"/>
            <a:ext cx="6290438" cy="857250"/>
          </a:xfrm>
        </p:spPr>
        <p:txBody>
          <a:bodyPr>
            <a:normAutofit/>
          </a:bodyPr>
          <a:lstStyle/>
          <a:p>
            <a:r>
              <a:rPr lang="en-AU" dirty="0" smtClean="0"/>
              <a:t>Where to Work tool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901" y="930732"/>
            <a:ext cx="6041761" cy="31272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3063481" cy="5143499"/>
          </a:xfrm>
        </p:spPr>
        <p:txBody>
          <a:bodyPr>
            <a:normAutofit/>
          </a:bodyPr>
          <a:lstStyle/>
          <a:p>
            <a:r>
              <a:rPr lang="en-AU" sz="3600" dirty="0" smtClean="0"/>
              <a:t>Interactive </a:t>
            </a:r>
            <a:r>
              <a:rPr lang="en-AU" sz="3600" dirty="0"/>
              <a:t> </a:t>
            </a:r>
            <a:r>
              <a:rPr lang="en-AU" sz="3600" dirty="0" smtClean="0"/>
              <a:t>design</a:t>
            </a:r>
            <a:endParaRPr lang="en-AU" sz="3600" dirty="0" smtClean="0"/>
          </a:p>
          <a:p>
            <a:r>
              <a:rPr lang="en-AU" sz="3600" dirty="0" smtClean="0"/>
              <a:t>Multiple modes</a:t>
            </a:r>
          </a:p>
          <a:p>
            <a:r>
              <a:rPr lang="en-AU" sz="3600" dirty="0" smtClean="0"/>
              <a:t>Fast and accurate </a:t>
            </a:r>
          </a:p>
          <a:p>
            <a:r>
              <a:rPr lang="en-AU" sz="3600" dirty="0"/>
              <a:t>Explore uncertainty </a:t>
            </a:r>
          </a:p>
          <a:p>
            <a:endParaRPr lang="en-AU" sz="36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3145197" y="4277561"/>
            <a:ext cx="5707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AU" sz="3600" dirty="0"/>
              <a:t>Solutions in near real-time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3706679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Demo with Ontario pilot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23746"/>
            <a:ext cx="8229600" cy="10960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6000" dirty="0"/>
              <a:t>https://ncc.carleton.ca/</a:t>
            </a:r>
          </a:p>
        </p:txBody>
      </p:sp>
    </p:spTree>
    <p:extLst>
      <p:ext uri="{BB962C8B-B14F-4D97-AF65-F5344CB8AC3E}">
        <p14:creationId xmlns:p14="http://schemas.microsoft.com/office/powerpoint/2010/main" val="2337652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2C9A52E-3548-4D41-899F-07B2250E9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372" y="161687"/>
            <a:ext cx="5946846" cy="857250"/>
          </a:xfrm>
        </p:spPr>
        <p:txBody>
          <a:bodyPr>
            <a:norm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Thanks for listening!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16000" y="1263064"/>
            <a:ext cx="7762240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Jeffrey </a:t>
            </a:r>
            <a:r>
              <a:rPr lang="en-US" sz="3600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Hanson </a:t>
            </a:r>
            <a:r>
              <a:rPr lang="en-US" sz="2000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(jeffrey.hanson@uqconnect.edu.au)</a:t>
            </a:r>
          </a:p>
          <a:p>
            <a:pPr>
              <a:lnSpc>
                <a:spcPct val="100000"/>
              </a:lnSpc>
            </a:pPr>
            <a:r>
              <a:rPr lang="en-US" sz="3600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Richard </a:t>
            </a:r>
            <a:r>
              <a:rPr lang="en-US" sz="3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Schuster</a:t>
            </a:r>
            <a:r>
              <a:rPr lang="en-US" sz="4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(richard.schuster@glel.carleton.ca)</a:t>
            </a:r>
            <a:endParaRPr lang="en-US" sz="2000" spc="-1" dirty="0" smtClean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3600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Jaimie Vincent </a:t>
            </a:r>
            <a:r>
              <a:rPr lang="en-US" sz="2000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(jaimievincent@cmail.carleton.ca</a:t>
            </a:r>
            <a:r>
              <a:rPr 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en-US" sz="2000" spc="-1" dirty="0" smtClean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3600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Joseph </a:t>
            </a:r>
            <a:r>
              <a:rPr lang="en-US" sz="3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Bennett</a:t>
            </a:r>
            <a:r>
              <a:rPr lang="en-US" sz="4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(josephbennett@cunet.carleton.ca</a:t>
            </a:r>
            <a:r>
              <a:rPr 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28600" y="205979"/>
            <a:ext cx="86868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AU" dirty="0" smtClean="0"/>
              <a:t>Thanks for listening!</a:t>
            </a:r>
            <a:endParaRPr lang="en-AU" dirty="0"/>
          </a:p>
        </p:txBody>
      </p:sp>
      <p:sp>
        <p:nvSpPr>
          <p:cNvPr id="4" name="AutoShape 2" descr="Nature Conservancy of Canada / Conservation de la nature Canada - Home |  Faceboo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2052" name="Picture 4" descr="https://scontent.fpmr1-1.fna.fbcdn.net/v/t1.6435-1/p200x200/167035442_10157688935536969_2910918761987542183_n.png?_nc_cat=107&amp;ccb=1-5&amp;_nc_sid=dbb9e7&amp;_nc_ohc=IcrGITuBrqIAX9I99zu&amp;_nc_ht=scontent.fpmr1-1.fna&amp;oh=777d60ac782734dbd02e29813ab73076&amp;oe=6178C1A7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36" y="2001377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Carleton University (Official) - Photos | Facebook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2056" name="Picture 8" descr="https://scontent.fpmr1-1.fna.fbcdn.net/v/t39.30808-1/cp0/e15/q65/p40x40/236722148_10158431528055794_675167584335209131_n.jpg?_nc_cat=102&amp;ccb=1-5&amp;_nc_sid=dbb9e7&amp;_nc_ohc=cAreI5I-TE4AX-4xHRP&amp;_nc_ht=scontent.fpmr1-1.fna&amp;oh=d83be2dc04f387ac0eeb6582aac0c298&amp;oe=6157B19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43" y="1401911"/>
            <a:ext cx="381000" cy="38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s://scontent.fpmr1-1.fna.fbcdn.net/v/t39.30808-1/cp0/e15/q65/p40x40/236722148_10158431528055794_675167584335209131_n.jpg?_nc_cat=102&amp;ccb=1-5&amp;_nc_sid=dbb9e7&amp;_nc_ohc=cAreI5I-TE4AX-4xHRP&amp;_nc_ht=scontent.fpmr1-1.fna&amp;oh=d83be2dc04f387ac0eeb6582aac0c298&amp;oe=6157B19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43" y="3170639"/>
            <a:ext cx="381000" cy="38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https://scontent.fpmr1-1.fna.fbcdn.net/v/t39.30808-1/cp0/e15/q65/p40x40/236722148_10158431528055794_675167584335209131_n.jpg?_nc_cat=102&amp;ccb=1-5&amp;_nc_sid=dbb9e7&amp;_nc_ohc=cAreI5I-TE4AX-4xHRP&amp;_nc_ht=scontent.fpmr1-1.fna&amp;oh=d83be2dc04f387ac0eeb6582aac0c298&amp;oe=6157B19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43" y="2571174"/>
            <a:ext cx="381000" cy="38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164753" y="4114284"/>
            <a:ext cx="68144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4000" dirty="0"/>
              <a:t>Demo at https://ncc.carleton.ca</a:t>
            </a:r>
          </a:p>
        </p:txBody>
      </p:sp>
    </p:spTree>
    <p:extLst>
      <p:ext uri="{BB962C8B-B14F-4D97-AF65-F5344CB8AC3E}">
        <p14:creationId xmlns:p14="http://schemas.microsoft.com/office/powerpoint/2010/main" val="428964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154" y="481096"/>
            <a:ext cx="3204261" cy="6441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800" dirty="0" smtClean="0"/>
              <a:t>Where to Work tool tool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06AB6E-F8A4-4161-8F11-0ED1D175D65F}"/>
              </a:ext>
            </a:extLst>
          </p:cNvPr>
          <p:cNvGrpSpPr/>
          <p:nvPr/>
        </p:nvGrpSpPr>
        <p:grpSpPr>
          <a:xfrm>
            <a:off x="293201" y="1057717"/>
            <a:ext cx="3689940" cy="2948400"/>
            <a:chOff x="5303520" y="1527540"/>
            <a:chExt cx="3689940" cy="294771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E73FA18-3AC5-45F1-A6D9-8B47EECCE8E8}"/>
                </a:ext>
              </a:extLst>
            </p:cNvPr>
            <p:cNvGrpSpPr/>
            <p:nvPr/>
          </p:nvGrpSpPr>
          <p:grpSpPr>
            <a:xfrm>
              <a:off x="5303520" y="1527540"/>
              <a:ext cx="3689940" cy="2947710"/>
              <a:chOff x="5303520" y="1527540"/>
              <a:chExt cx="3689940" cy="294771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8E37D10-2847-4485-8A4E-4F3477318202}"/>
                  </a:ext>
                </a:extLst>
              </p:cNvPr>
              <p:cNvGrpSpPr/>
              <p:nvPr/>
            </p:nvGrpSpPr>
            <p:grpSpPr>
              <a:xfrm>
                <a:off x="5303520" y="1527540"/>
                <a:ext cx="3689940" cy="2947710"/>
                <a:chOff x="4209306" y="1245600"/>
                <a:chExt cx="4380294" cy="3499200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7D6AE48C-7CA2-49B2-B70B-66DAD1228B56}"/>
                    </a:ext>
                  </a:extLst>
                </p:cNvPr>
                <p:cNvSpPr/>
                <p:nvPr/>
              </p:nvSpPr>
              <p:spPr>
                <a:xfrm>
                  <a:off x="4209306" y="1245600"/>
                  <a:ext cx="4380294" cy="3499200"/>
                </a:xfrm>
                <a:prstGeom prst="rect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C21649FB-8755-4658-AF56-57C19D4C4659}"/>
                    </a:ext>
                  </a:extLst>
                </p:cNvPr>
                <p:cNvSpPr/>
                <p:nvPr/>
              </p:nvSpPr>
              <p:spPr>
                <a:xfrm>
                  <a:off x="7162077" y="1522519"/>
                  <a:ext cx="1204677" cy="1011929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8ED6B240-DD4E-4DC9-BEFE-611946834D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01526" y="1970302"/>
                  <a:ext cx="512315" cy="512315"/>
                </a:xfrm>
                <a:prstGeom prst="rect">
                  <a:avLst/>
                </a:prstGeom>
              </p:spPr>
            </p:pic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2FF7DA60-ECB5-4692-8AE2-CAB43E04D275}"/>
                    </a:ext>
                  </a:extLst>
                </p:cNvPr>
                <p:cNvGrpSpPr/>
                <p:nvPr/>
              </p:nvGrpSpPr>
              <p:grpSpPr>
                <a:xfrm>
                  <a:off x="6257784" y="3791251"/>
                  <a:ext cx="785385" cy="659723"/>
                  <a:chOff x="6919200" y="3362400"/>
                  <a:chExt cx="785385" cy="659723"/>
                </a:xfrm>
              </p:grpSpPr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0CD461C8-661B-4F0D-8A3A-63F1B4A0AA92}"/>
                      </a:ext>
                    </a:extLst>
                  </p:cNvPr>
                  <p:cNvSpPr/>
                  <p:nvPr/>
                </p:nvSpPr>
                <p:spPr>
                  <a:xfrm>
                    <a:off x="6919200" y="3362400"/>
                    <a:ext cx="785385" cy="659723"/>
                  </a:xfrm>
                  <a:prstGeom prst="ellipse">
                    <a:avLst/>
                  </a:prstGeom>
                  <a:solidFill>
                    <a:srgbClr val="92D050"/>
                  </a:solidFill>
                  <a:ln w="76200"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2" name="Picture 31">
                    <a:extLst>
                      <a:ext uri="{FF2B5EF4-FFF2-40B4-BE49-F238E27FC236}">
                        <a16:creationId xmlns:a16="http://schemas.microsoft.com/office/drawing/2014/main" id="{AC9A5173-4A95-482E-A42E-DBBECB9C60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82552" y="3465648"/>
                    <a:ext cx="472932" cy="47293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20F5AE87-895F-40F9-AB11-91A7C96AF206}"/>
                    </a:ext>
                  </a:extLst>
                </p:cNvPr>
                <p:cNvSpPr/>
                <p:nvPr/>
              </p:nvSpPr>
              <p:spPr>
                <a:xfrm>
                  <a:off x="4395407" y="1389616"/>
                  <a:ext cx="1210680" cy="1016971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DDA1690D-6BB1-404D-809B-3A58B760F2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7675142" y="1584082"/>
                  <a:ext cx="449100" cy="449100"/>
                </a:xfrm>
                <a:prstGeom prst="rect">
                  <a:avLst/>
                </a:prstGeom>
              </p:spPr>
            </p:pic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C6771169-AC84-405B-8834-D6AF37DB9686}"/>
                    </a:ext>
                  </a:extLst>
                </p:cNvPr>
                <p:cNvSpPr/>
                <p:nvPr/>
              </p:nvSpPr>
              <p:spPr>
                <a:xfrm>
                  <a:off x="4481823" y="3580729"/>
                  <a:ext cx="1236106" cy="1052139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8E537308-2F53-43FF-B7CE-6B64B3352A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93818" y="3602640"/>
                  <a:ext cx="537330" cy="537330"/>
                </a:xfrm>
                <a:prstGeom prst="rect">
                  <a:avLst/>
                </a:prstGeom>
              </p:spPr>
            </p:pic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F3F317CF-8280-440B-A077-C75FAC548AF8}"/>
                    </a:ext>
                  </a:extLst>
                </p:cNvPr>
                <p:cNvSpPr/>
                <p:nvPr/>
              </p:nvSpPr>
              <p:spPr>
                <a:xfrm>
                  <a:off x="6032664" y="1320117"/>
                  <a:ext cx="919678" cy="772532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5F5806B3-8B79-410A-AD41-C6D516B48D66}"/>
                    </a:ext>
                  </a:extLst>
                </p:cNvPr>
                <p:cNvSpPr/>
                <p:nvPr/>
              </p:nvSpPr>
              <p:spPr>
                <a:xfrm>
                  <a:off x="7579737" y="2919012"/>
                  <a:ext cx="714664" cy="600318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20E79176-D6E4-4E95-809F-65090EEFD78A}"/>
                    </a:ext>
                  </a:extLst>
                </p:cNvPr>
                <p:cNvGrpSpPr/>
                <p:nvPr/>
              </p:nvGrpSpPr>
              <p:grpSpPr>
                <a:xfrm>
                  <a:off x="6595012" y="2995200"/>
                  <a:ext cx="714664" cy="600318"/>
                  <a:chOff x="7579737" y="2919013"/>
                  <a:chExt cx="714664" cy="600318"/>
                </a:xfrm>
              </p:grpSpPr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FAE7D2EA-64D7-4DE8-9643-B34CB06B2C3A}"/>
                      </a:ext>
                    </a:extLst>
                  </p:cNvPr>
                  <p:cNvSpPr/>
                  <p:nvPr/>
                </p:nvSpPr>
                <p:spPr>
                  <a:xfrm>
                    <a:off x="7579737" y="2919013"/>
                    <a:ext cx="714664" cy="600318"/>
                  </a:xfrm>
                  <a:prstGeom prst="ellipse">
                    <a:avLst/>
                  </a:prstGeom>
                  <a:solidFill>
                    <a:srgbClr val="92D050"/>
                  </a:solidFill>
                  <a:ln w="76200"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0" name="Picture 29">
                    <a:extLst>
                      <a:ext uri="{FF2B5EF4-FFF2-40B4-BE49-F238E27FC236}">
                        <a16:creationId xmlns:a16="http://schemas.microsoft.com/office/drawing/2014/main" id="{75B65A24-5D70-49A5-9838-DA1AF624C2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7727335" y="3009438"/>
                    <a:ext cx="419467" cy="41946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C186C6DD-52A0-463E-A827-004C4124A751}"/>
                    </a:ext>
                  </a:extLst>
                </p:cNvPr>
                <p:cNvSpPr/>
                <p:nvPr/>
              </p:nvSpPr>
              <p:spPr>
                <a:xfrm>
                  <a:off x="7625945" y="3780880"/>
                  <a:ext cx="714664" cy="600318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DC0316BF-16DE-4327-8E0B-9868D9EB8BA2}"/>
                    </a:ext>
                  </a:extLst>
                </p:cNvPr>
                <p:cNvGrpSpPr/>
                <p:nvPr/>
              </p:nvGrpSpPr>
              <p:grpSpPr>
                <a:xfrm>
                  <a:off x="5046843" y="2402034"/>
                  <a:ext cx="1222464" cy="1026871"/>
                  <a:chOff x="5046843" y="2402034"/>
                  <a:chExt cx="1222464" cy="1026871"/>
                </a:xfrm>
              </p:grpSpPr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416A3BAF-8ED9-423D-9B68-F3AE156B585B}"/>
                      </a:ext>
                    </a:extLst>
                  </p:cNvPr>
                  <p:cNvSpPr/>
                  <p:nvPr/>
                </p:nvSpPr>
                <p:spPr>
                  <a:xfrm>
                    <a:off x="5046843" y="2402034"/>
                    <a:ext cx="1222464" cy="1026871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FEDA4E78-0134-4F62-8D12-E1527D8CB4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64290" y="2499286"/>
                    <a:ext cx="493365" cy="493365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E3882187-092B-41ED-BC64-815845E113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5213128" y="2819315"/>
                    <a:ext cx="502288" cy="50228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20ECDF6F-C747-420E-A624-08CF0345A5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644827" y="4093766"/>
                  <a:ext cx="419467" cy="419467"/>
                </a:xfrm>
                <a:prstGeom prst="rect">
                  <a:avLst/>
                </a:prstGeom>
              </p:spPr>
            </p:pic>
          </p:grp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47B4C68-9D0E-4314-81B8-AAD938C485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875710" y="1674001"/>
                <a:ext cx="378320" cy="37832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E5499E4F-20DF-42DF-B7B9-93E3C56B44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578832" y="2059557"/>
                <a:ext cx="353357" cy="353357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E01C26-1775-4FBF-AB8A-49ADA4249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7092" y="3698690"/>
              <a:ext cx="415608" cy="41560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A4012FD-BBC8-40B8-B388-666039C13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07339" y="1724096"/>
              <a:ext cx="378320" cy="37832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69F0803-271C-472D-B532-642A653E5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4594" y="2973978"/>
              <a:ext cx="431572" cy="431572"/>
            </a:xfrm>
            <a:prstGeom prst="rect">
              <a:avLst/>
            </a:prstGeom>
          </p:spPr>
        </p:pic>
      </p:grpSp>
      <p:sp>
        <p:nvSpPr>
          <p:cNvPr id="33" name="Content Placeholder 2"/>
          <p:cNvSpPr txBox="1">
            <a:spLocks/>
          </p:cNvSpPr>
          <p:nvPr/>
        </p:nvSpPr>
        <p:spPr>
          <a:xfrm>
            <a:off x="6073573" y="483744"/>
            <a:ext cx="2647377" cy="644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AU" sz="2800" dirty="0" smtClean="0"/>
              <a:t>What to Do tool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406AB6E-F8A4-4161-8F11-0ED1D175D65F}"/>
              </a:ext>
            </a:extLst>
          </p:cNvPr>
          <p:cNvGrpSpPr/>
          <p:nvPr/>
        </p:nvGrpSpPr>
        <p:grpSpPr>
          <a:xfrm>
            <a:off x="5341771" y="1084127"/>
            <a:ext cx="3689940" cy="2948400"/>
            <a:chOff x="5303520" y="1527540"/>
            <a:chExt cx="3689940" cy="294771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E73FA18-3AC5-45F1-A6D9-8B47EECCE8E8}"/>
                </a:ext>
              </a:extLst>
            </p:cNvPr>
            <p:cNvGrpSpPr/>
            <p:nvPr/>
          </p:nvGrpSpPr>
          <p:grpSpPr>
            <a:xfrm>
              <a:off x="5303520" y="1527540"/>
              <a:ext cx="3689940" cy="2947710"/>
              <a:chOff x="5303520" y="1527540"/>
              <a:chExt cx="3689940" cy="2947710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38E37D10-2847-4485-8A4E-4F3477318202}"/>
                  </a:ext>
                </a:extLst>
              </p:cNvPr>
              <p:cNvGrpSpPr/>
              <p:nvPr/>
            </p:nvGrpSpPr>
            <p:grpSpPr>
              <a:xfrm>
                <a:off x="5303520" y="1527540"/>
                <a:ext cx="3689940" cy="2947710"/>
                <a:chOff x="4209306" y="1245600"/>
                <a:chExt cx="4380294" cy="3499200"/>
              </a:xfrm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7D6AE48C-7CA2-49B2-B70B-66DAD1228B56}"/>
                    </a:ext>
                  </a:extLst>
                </p:cNvPr>
                <p:cNvSpPr/>
                <p:nvPr/>
              </p:nvSpPr>
              <p:spPr>
                <a:xfrm>
                  <a:off x="4209306" y="1245600"/>
                  <a:ext cx="4380294" cy="3499200"/>
                </a:xfrm>
                <a:prstGeom prst="rect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C21649FB-8755-4658-AF56-57C19D4C4659}"/>
                    </a:ext>
                  </a:extLst>
                </p:cNvPr>
                <p:cNvSpPr/>
                <p:nvPr/>
              </p:nvSpPr>
              <p:spPr>
                <a:xfrm>
                  <a:off x="7162077" y="1522519"/>
                  <a:ext cx="1204677" cy="1011929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8ED6B240-DD4E-4DC9-BEFE-611946834D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01526" y="1970302"/>
                  <a:ext cx="512315" cy="512315"/>
                </a:xfrm>
                <a:prstGeom prst="rect">
                  <a:avLst/>
                </a:prstGeom>
              </p:spPr>
            </p:pic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2FF7DA60-ECB5-4692-8AE2-CAB43E04D275}"/>
                    </a:ext>
                  </a:extLst>
                </p:cNvPr>
                <p:cNvGrpSpPr/>
                <p:nvPr/>
              </p:nvGrpSpPr>
              <p:grpSpPr>
                <a:xfrm>
                  <a:off x="6257784" y="3791251"/>
                  <a:ext cx="785385" cy="659723"/>
                  <a:chOff x="6919200" y="3362400"/>
                  <a:chExt cx="785385" cy="659723"/>
                </a:xfrm>
              </p:grpSpPr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0CD461C8-661B-4F0D-8A3A-63F1B4A0AA92}"/>
                      </a:ext>
                    </a:extLst>
                  </p:cNvPr>
                  <p:cNvSpPr/>
                  <p:nvPr/>
                </p:nvSpPr>
                <p:spPr>
                  <a:xfrm>
                    <a:off x="6919200" y="3362400"/>
                    <a:ext cx="785385" cy="659723"/>
                  </a:xfrm>
                  <a:prstGeom prst="ellipse">
                    <a:avLst/>
                  </a:prstGeom>
                  <a:solidFill>
                    <a:srgbClr val="92D050"/>
                  </a:solidFill>
                  <a:ln w="76200">
                    <a:solidFill>
                      <a:srgbClr val="D000A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62" name="Picture 61">
                    <a:extLst>
                      <a:ext uri="{FF2B5EF4-FFF2-40B4-BE49-F238E27FC236}">
                        <a16:creationId xmlns:a16="http://schemas.microsoft.com/office/drawing/2014/main" id="{AC9A5173-4A95-482E-A42E-DBBECB9C60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82552" y="3465648"/>
                    <a:ext cx="472932" cy="47293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20F5AE87-895F-40F9-AB11-91A7C96AF206}"/>
                    </a:ext>
                  </a:extLst>
                </p:cNvPr>
                <p:cNvSpPr/>
                <p:nvPr/>
              </p:nvSpPr>
              <p:spPr>
                <a:xfrm>
                  <a:off x="4395407" y="1389616"/>
                  <a:ext cx="1210680" cy="1016971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DDA1690D-6BB1-404D-809B-3A58B760F2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7675142" y="1584082"/>
                  <a:ext cx="449100" cy="449100"/>
                </a:xfrm>
                <a:prstGeom prst="rect">
                  <a:avLst/>
                </a:prstGeom>
              </p:spPr>
            </p:pic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6771169-AC84-405B-8834-D6AF37DB9686}"/>
                    </a:ext>
                  </a:extLst>
                </p:cNvPr>
                <p:cNvSpPr/>
                <p:nvPr/>
              </p:nvSpPr>
              <p:spPr>
                <a:xfrm>
                  <a:off x="4481823" y="3580729"/>
                  <a:ext cx="1236106" cy="1052139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8E537308-2F53-43FF-B7CE-6B64B3352A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93818" y="3602640"/>
                  <a:ext cx="537330" cy="537330"/>
                </a:xfrm>
                <a:prstGeom prst="rect">
                  <a:avLst/>
                </a:prstGeom>
              </p:spPr>
            </p:pic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F3F317CF-8280-440B-A077-C75FAC548AF8}"/>
                    </a:ext>
                  </a:extLst>
                </p:cNvPr>
                <p:cNvSpPr/>
                <p:nvPr/>
              </p:nvSpPr>
              <p:spPr>
                <a:xfrm>
                  <a:off x="6032664" y="1320117"/>
                  <a:ext cx="919678" cy="772532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5F5806B3-8B79-410A-AD41-C6D516B48D66}"/>
                    </a:ext>
                  </a:extLst>
                </p:cNvPr>
                <p:cNvSpPr/>
                <p:nvPr/>
              </p:nvSpPr>
              <p:spPr>
                <a:xfrm>
                  <a:off x="7579737" y="2919012"/>
                  <a:ext cx="714664" cy="600318"/>
                </a:xfrm>
                <a:prstGeom prst="ellipse">
                  <a:avLst/>
                </a:prstGeom>
                <a:solidFill>
                  <a:srgbClr val="92D050"/>
                </a:solidFill>
                <a:ln w="76200">
                  <a:solidFill>
                    <a:srgbClr val="00F0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20E79176-D6E4-4E95-809F-65090EEFD78A}"/>
                    </a:ext>
                  </a:extLst>
                </p:cNvPr>
                <p:cNvGrpSpPr/>
                <p:nvPr/>
              </p:nvGrpSpPr>
              <p:grpSpPr>
                <a:xfrm>
                  <a:off x="6595012" y="2995200"/>
                  <a:ext cx="714664" cy="600318"/>
                  <a:chOff x="7579737" y="2919013"/>
                  <a:chExt cx="714664" cy="600318"/>
                </a:xfrm>
              </p:grpSpPr>
              <p:sp>
                <p:nvSpPr>
                  <p:cNvPr id="59" name="Oval 58">
                    <a:extLst>
                      <a:ext uri="{FF2B5EF4-FFF2-40B4-BE49-F238E27FC236}">
                        <a16:creationId xmlns:a16="http://schemas.microsoft.com/office/drawing/2014/main" id="{FAE7D2EA-64D7-4DE8-9643-B34CB06B2C3A}"/>
                      </a:ext>
                    </a:extLst>
                  </p:cNvPr>
                  <p:cNvSpPr/>
                  <p:nvPr/>
                </p:nvSpPr>
                <p:spPr>
                  <a:xfrm>
                    <a:off x="7579737" y="2919013"/>
                    <a:ext cx="714664" cy="600318"/>
                  </a:xfrm>
                  <a:prstGeom prst="ellipse">
                    <a:avLst/>
                  </a:prstGeom>
                  <a:solidFill>
                    <a:srgbClr val="92D050"/>
                  </a:solidFill>
                  <a:ln w="76200">
                    <a:solidFill>
                      <a:srgbClr val="00F06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75B65A24-5D70-49A5-9838-DA1AF624C2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7727335" y="3009438"/>
                    <a:ext cx="419467" cy="41946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C186C6DD-52A0-463E-A827-004C4124A751}"/>
                    </a:ext>
                  </a:extLst>
                </p:cNvPr>
                <p:cNvSpPr/>
                <p:nvPr/>
              </p:nvSpPr>
              <p:spPr>
                <a:xfrm>
                  <a:off x="7625945" y="3780880"/>
                  <a:ext cx="714664" cy="600318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DC0316BF-16DE-4327-8E0B-9868D9EB8BA2}"/>
                    </a:ext>
                  </a:extLst>
                </p:cNvPr>
                <p:cNvGrpSpPr/>
                <p:nvPr/>
              </p:nvGrpSpPr>
              <p:grpSpPr>
                <a:xfrm>
                  <a:off x="5046843" y="2402034"/>
                  <a:ext cx="1222464" cy="1026871"/>
                  <a:chOff x="5046843" y="2402034"/>
                  <a:chExt cx="1222464" cy="1026871"/>
                </a:xfrm>
              </p:grpSpPr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416A3BAF-8ED9-423D-9B68-F3AE156B585B}"/>
                      </a:ext>
                    </a:extLst>
                  </p:cNvPr>
                  <p:cNvSpPr/>
                  <p:nvPr/>
                </p:nvSpPr>
                <p:spPr>
                  <a:xfrm>
                    <a:off x="5046843" y="2402034"/>
                    <a:ext cx="1222464" cy="1026871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A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57" name="Picture 56">
                    <a:extLst>
                      <a:ext uri="{FF2B5EF4-FFF2-40B4-BE49-F238E27FC236}">
                        <a16:creationId xmlns:a16="http://schemas.microsoft.com/office/drawing/2014/main" id="{FEDA4E78-0134-4F62-8D12-E1527D8CB4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64290" y="2499286"/>
                    <a:ext cx="493365" cy="493365"/>
                  </a:xfrm>
                  <a:prstGeom prst="rect">
                    <a:avLst/>
                  </a:prstGeom>
                </p:spPr>
              </p:pic>
              <p:pic>
                <p:nvPicPr>
                  <p:cNvPr id="58" name="Picture 57">
                    <a:extLst>
                      <a:ext uri="{FF2B5EF4-FFF2-40B4-BE49-F238E27FC236}">
                        <a16:creationId xmlns:a16="http://schemas.microsoft.com/office/drawing/2014/main" id="{E3882187-092B-41ED-BC64-815845E113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5213128" y="2819315"/>
                    <a:ext cx="502288" cy="50228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5" name="Picture 54">
                  <a:extLst>
                    <a:ext uri="{FF2B5EF4-FFF2-40B4-BE49-F238E27FC236}">
                      <a16:creationId xmlns:a16="http://schemas.microsoft.com/office/drawing/2014/main" id="{20ECDF6F-C747-420E-A624-08CF0345A5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644827" y="4093766"/>
                  <a:ext cx="419467" cy="419467"/>
                </a:xfrm>
                <a:prstGeom prst="rect">
                  <a:avLst/>
                </a:prstGeom>
              </p:spPr>
            </p:pic>
          </p:grp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A47B4C68-9D0E-4314-81B8-AAD938C485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875710" y="1674001"/>
                <a:ext cx="378320" cy="378320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E5499E4F-20DF-42DF-B7B9-93E3C56B44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578832" y="2059557"/>
                <a:ext cx="353357" cy="353357"/>
              </a:xfrm>
              <a:prstGeom prst="rect">
                <a:avLst/>
              </a:prstGeom>
            </p:spPr>
          </p:pic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6E01C26-1775-4FBF-AB8A-49ADA4249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7092" y="3698690"/>
              <a:ext cx="415608" cy="415608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A4012FD-BBC8-40B8-B388-666039C13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07339" y="1724096"/>
              <a:ext cx="378320" cy="37832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69F0803-271C-472D-B532-642A653E5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4594" y="2973978"/>
              <a:ext cx="431572" cy="431572"/>
            </a:xfrm>
            <a:prstGeom prst="rect">
              <a:avLst/>
            </a:prstGeom>
          </p:spPr>
        </p:pic>
      </p:grpSp>
      <p:sp>
        <p:nvSpPr>
          <p:cNvPr id="63" name="TextBox 62"/>
          <p:cNvSpPr txBox="1"/>
          <p:nvPr/>
        </p:nvSpPr>
        <p:spPr>
          <a:xfrm>
            <a:off x="1638277" y="4167734"/>
            <a:ext cx="103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rgbClr val="FFFF00"/>
                </a:solidFill>
              </a:rPr>
              <a:t>Priority</a:t>
            </a:r>
            <a:endParaRPr lang="en-AU" b="1" dirty="0">
              <a:solidFill>
                <a:srgbClr val="FFFF00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255960" y="4153874"/>
            <a:ext cx="131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rgbClr val="00F061"/>
                </a:solidFill>
              </a:rPr>
              <a:t>Restoration</a:t>
            </a:r>
            <a:endParaRPr lang="en-AU" b="1" dirty="0">
              <a:solidFill>
                <a:srgbClr val="00F06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609987" y="4153874"/>
            <a:ext cx="1216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 smtClean="0">
                <a:solidFill>
                  <a:srgbClr val="FFC000"/>
                </a:solidFill>
              </a:rPr>
              <a:t>Eradicate </a:t>
            </a:r>
          </a:p>
          <a:p>
            <a:pPr algn="ctr"/>
            <a:r>
              <a:rPr lang="en-AU" b="1" dirty="0" smtClean="0">
                <a:solidFill>
                  <a:srgbClr val="FFC000"/>
                </a:solidFill>
              </a:rPr>
              <a:t>pests</a:t>
            </a:r>
            <a:endParaRPr lang="en-AU" b="1" dirty="0">
              <a:solidFill>
                <a:srgbClr val="FFC000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7868577" y="4167734"/>
            <a:ext cx="116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rgbClr val="D000A8"/>
                </a:solidFill>
              </a:rPr>
              <a:t>Weeding</a:t>
            </a:r>
            <a:endParaRPr lang="en-AU" b="1" dirty="0">
              <a:solidFill>
                <a:srgbClr val="D000A8"/>
              </a:solidFill>
            </a:endParaRPr>
          </a:p>
        </p:txBody>
      </p:sp>
      <p:sp>
        <p:nvSpPr>
          <p:cNvPr id="97" name="Right Arrow 96"/>
          <p:cNvSpPr/>
          <p:nvPr/>
        </p:nvSpPr>
        <p:spPr>
          <a:xfrm>
            <a:off x="4236155" y="2038994"/>
            <a:ext cx="904240" cy="1089017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F3F317CF-8280-440B-A077-C75FAC548AF8}"/>
              </a:ext>
            </a:extLst>
          </p:cNvPr>
          <p:cNvSpPr/>
          <p:nvPr/>
        </p:nvSpPr>
        <p:spPr>
          <a:xfrm>
            <a:off x="6963585" y="1179064"/>
            <a:ext cx="604106" cy="568673"/>
          </a:xfrm>
          <a:prstGeom prst="ellipse">
            <a:avLst/>
          </a:prstGeom>
          <a:noFill/>
          <a:ln w="57150">
            <a:solidFill>
              <a:srgbClr val="D00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4161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0D1F4-7DFB-4CD9-A9C5-1F8B8A002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sz="3600" dirty="0">
                <a:latin typeface="Arial" panose="020B0604020202020204" pitchFamily="34" charset="0"/>
                <a:cs typeface="Arial" panose="020B0604020202020204" pitchFamily="34" charset="0"/>
              </a:rPr>
              <a:t>Systematic conservation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FDCD0-C622-48E1-9B48-9D334B113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3511"/>
            <a:ext cx="8229600" cy="33944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3600" dirty="0"/>
              <a:t>Provides </a:t>
            </a:r>
            <a:r>
              <a:rPr lang="en-AU" sz="3600" u="sng" dirty="0"/>
              <a:t>evidence-based</a:t>
            </a:r>
            <a:r>
              <a:rPr lang="en-AU" sz="3600" dirty="0"/>
              <a:t>, </a:t>
            </a:r>
            <a:r>
              <a:rPr lang="en-AU" sz="3600" u="sng" dirty="0"/>
              <a:t>repeatable</a:t>
            </a:r>
            <a:r>
              <a:rPr lang="en-AU" sz="3600" dirty="0"/>
              <a:t>, and </a:t>
            </a:r>
            <a:r>
              <a:rPr lang="en-AU" sz="3600" u="sng" dirty="0"/>
              <a:t>structured approach </a:t>
            </a:r>
            <a:r>
              <a:rPr lang="en-AU" sz="3600" dirty="0"/>
              <a:t>for designing new protected areas that </a:t>
            </a:r>
            <a:r>
              <a:rPr lang="en-AU" sz="3600" u="sng" dirty="0"/>
              <a:t>efficiently</a:t>
            </a:r>
            <a:r>
              <a:rPr lang="en-AU" sz="3600" dirty="0"/>
              <a:t> meet </a:t>
            </a:r>
            <a:r>
              <a:rPr lang="en-AU" sz="3600" u="sng" dirty="0"/>
              <a:t>conservation </a:t>
            </a:r>
            <a:r>
              <a:rPr lang="en-AU" sz="3600" u="sng" dirty="0" smtClean="0"/>
              <a:t>objectives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393270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" y="0"/>
            <a:ext cx="8229600" cy="845581"/>
          </a:xfrm>
        </p:spPr>
        <p:txBody>
          <a:bodyPr>
            <a:normAutofit/>
          </a:bodyPr>
          <a:lstStyle/>
          <a:p>
            <a:r>
              <a:rPr lang="en-AU" dirty="0" smtClean="0"/>
              <a:t>Real-world examples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5167" t="26481" r="30122" b="6259"/>
          <a:stretch/>
        </p:blipFill>
        <p:spPr>
          <a:xfrm>
            <a:off x="251435" y="1434660"/>
            <a:ext cx="1991251" cy="30486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080" y="785540"/>
            <a:ext cx="1965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Great Barrier Reef </a:t>
            </a:r>
          </a:p>
          <a:p>
            <a:pPr algn="ctr"/>
            <a:r>
              <a:rPr lang="en-AU" dirty="0" smtClean="0"/>
              <a:t>Australia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8667" t="16707" r="24167" b="14705"/>
          <a:stretch/>
        </p:blipFill>
        <p:spPr>
          <a:xfrm>
            <a:off x="2322441" y="1434660"/>
            <a:ext cx="2146668" cy="30486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12795" y="785540"/>
            <a:ext cx="1965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Gulf of California</a:t>
            </a:r>
          </a:p>
          <a:p>
            <a:pPr algn="ctr"/>
            <a:r>
              <a:rPr lang="en-AU" dirty="0" smtClean="0"/>
              <a:t>Mexico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69109" y="785540"/>
            <a:ext cx="2435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Department of Fisheries</a:t>
            </a:r>
          </a:p>
          <a:p>
            <a:pPr algn="ctr"/>
            <a:r>
              <a:rPr lang="en-AU" dirty="0" smtClean="0"/>
              <a:t>Canada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60757" y="785540"/>
            <a:ext cx="2435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National system</a:t>
            </a:r>
          </a:p>
          <a:p>
            <a:pPr algn="ctr"/>
            <a:r>
              <a:rPr lang="en-AU" dirty="0" smtClean="0"/>
              <a:t>Guyana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6848867" y="1434660"/>
            <a:ext cx="2259179" cy="3034595"/>
            <a:chOff x="3605561" y="-914400"/>
            <a:chExt cx="3258531" cy="4376953"/>
          </a:xfrm>
        </p:grpSpPr>
        <p:pic>
          <p:nvPicPr>
            <p:cNvPr id="3074" name="Picture 2" descr="Fig.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68" t="-333" b="1"/>
            <a:stretch/>
          </p:blipFill>
          <p:spPr bwMode="auto">
            <a:xfrm>
              <a:off x="3605561" y="-914400"/>
              <a:ext cx="3258531" cy="4376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3691376" y="-896112"/>
              <a:ext cx="337931" cy="20815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05561" y="1283755"/>
              <a:ext cx="706244" cy="7978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99023" y="1434660"/>
            <a:ext cx="2175571" cy="3048622"/>
            <a:chOff x="4516044" y="1881701"/>
            <a:chExt cx="2175571" cy="3048622"/>
          </a:xfrm>
        </p:grpSpPr>
        <p:pic>
          <p:nvPicPr>
            <p:cNvPr id="3076" name="Picture 4" descr="https://www.dfo-mpo.gc.ca/oceans/images/publications/ccfam-ccmpa/otg-gto-2018/figure4-e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258" t="25493" r="1268" b="22653"/>
            <a:stretch/>
          </p:blipFill>
          <p:spPr bwMode="auto">
            <a:xfrm>
              <a:off x="4516045" y="1881701"/>
              <a:ext cx="2172672" cy="1521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" name="Group 15"/>
            <p:cNvGrpSpPr/>
            <p:nvPr/>
          </p:nvGrpSpPr>
          <p:grpSpPr>
            <a:xfrm>
              <a:off x="4516044" y="3129280"/>
              <a:ext cx="2175571" cy="1801043"/>
              <a:chOff x="2497874" y="-1055650"/>
              <a:chExt cx="2936488" cy="2430967"/>
            </a:xfrm>
          </p:grpSpPr>
          <p:pic>
            <p:nvPicPr>
              <p:cNvPr id="3078" name="Picture 6" descr="Figure 4: The Network Development Process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00" t="9990" r="39826" b="2606"/>
              <a:stretch/>
            </p:blipFill>
            <p:spPr bwMode="auto">
              <a:xfrm>
                <a:off x="2497874" y="-1055650"/>
                <a:ext cx="2936488" cy="24309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2527610" y="-927137"/>
                <a:ext cx="237892" cy="32316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2542477" y="154262"/>
                <a:ext cx="237892" cy="32316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0" name="Rectangle 19"/>
              <p:cNvSpPr/>
              <p:nvPr/>
            </p:nvSpPr>
            <p:spPr>
              <a:xfrm flipH="1">
                <a:off x="4211580" y="-795292"/>
                <a:ext cx="925552" cy="79529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680010" y="-774737"/>
                <a:ext cx="237892" cy="32316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3572429" y="-282498"/>
                <a:ext cx="943615" cy="23784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3" name="Rectangle 22"/>
              <p:cNvSpPr/>
              <p:nvPr/>
            </p:nvSpPr>
            <p:spPr>
              <a:xfrm flipH="1">
                <a:off x="4516044" y="-232203"/>
                <a:ext cx="153598" cy="6391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4" name="Rectangle 23"/>
              <p:cNvSpPr/>
              <p:nvPr/>
            </p:nvSpPr>
            <p:spPr>
              <a:xfrm flipH="1">
                <a:off x="5274639" y="-496116"/>
                <a:ext cx="153598" cy="6391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5" name="Rectangle 24"/>
              <p:cNvSpPr/>
              <p:nvPr/>
            </p:nvSpPr>
            <p:spPr>
              <a:xfrm flipH="1">
                <a:off x="5038476" y="845579"/>
                <a:ext cx="327455" cy="21007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6" name="Rectangle 25"/>
              <p:cNvSpPr/>
              <p:nvPr/>
            </p:nvSpPr>
            <p:spPr>
              <a:xfrm flipH="1">
                <a:off x="5274638" y="-496116"/>
                <a:ext cx="153598" cy="140308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" name="Rectangle 26"/>
              <p:cNvSpPr/>
              <p:nvPr/>
            </p:nvSpPr>
            <p:spPr>
              <a:xfrm flipH="1">
                <a:off x="5034990" y="-501388"/>
                <a:ext cx="397055" cy="21889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pic>
        <p:nvPicPr>
          <p:cNvPr id="3080" name="Picture 8" descr="Z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629" y="4605818"/>
            <a:ext cx="2025651" cy="44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ipbes.net/sites/default/files/screen_shot_2017-11-19_at_20.20.14.png"/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93"/>
          <a:stretch/>
        </p:blipFill>
        <p:spPr bwMode="auto">
          <a:xfrm>
            <a:off x="5073148" y="4592145"/>
            <a:ext cx="1550865" cy="47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F765EDB3-E77D-40F5-907B-AE390B2E7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109" y="4572210"/>
            <a:ext cx="448291" cy="513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042621" y="4644274"/>
            <a:ext cx="239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Decision support tools: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76463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NCC’s current planning approach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7079"/>
            <a:ext cx="8229600" cy="3394472"/>
          </a:xfrm>
        </p:spPr>
        <p:txBody>
          <a:bodyPr>
            <a:normAutofit fontScale="85000" lnSpcReduction="20000"/>
          </a:bodyPr>
          <a:lstStyle/>
          <a:p>
            <a:r>
              <a:rPr lang="en-AU" dirty="0"/>
              <a:t>NCC’s current approach:</a:t>
            </a:r>
          </a:p>
          <a:p>
            <a:pPr lvl="1"/>
            <a:r>
              <a:rPr lang="en-AU" dirty="0"/>
              <a:t>Hierarchical approach</a:t>
            </a:r>
          </a:p>
          <a:p>
            <a:pPr lvl="1"/>
            <a:r>
              <a:rPr lang="en-AU" dirty="0"/>
              <a:t>Varies across regions</a:t>
            </a:r>
          </a:p>
          <a:p>
            <a:pPr lvl="1"/>
            <a:r>
              <a:rPr lang="en-AU" dirty="0"/>
              <a:t>No prioritization beyond </a:t>
            </a:r>
            <a:br>
              <a:rPr lang="en-AU" dirty="0"/>
            </a:br>
            <a:r>
              <a:rPr lang="en-AU" dirty="0"/>
              <a:t>land securement</a:t>
            </a:r>
          </a:p>
          <a:p>
            <a:r>
              <a:rPr lang="en-AU" dirty="0"/>
              <a:t>Gaps and Challenges:</a:t>
            </a:r>
          </a:p>
          <a:p>
            <a:pPr lvl="1"/>
            <a:r>
              <a:rPr lang="en-AU" dirty="0"/>
              <a:t>No roll-up</a:t>
            </a:r>
          </a:p>
          <a:p>
            <a:pPr lvl="1"/>
            <a:r>
              <a:rPr lang="en-AU" dirty="0"/>
              <a:t>Little inclusion of threats</a:t>
            </a:r>
          </a:p>
          <a:p>
            <a:pPr lvl="1"/>
            <a:r>
              <a:rPr lang="en-AU" dirty="0"/>
              <a:t>Time consuming and simplistic</a:t>
            </a:r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F4AB47AE-605E-4ECC-8E76-8F5A6C91A82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196224" y="1667552"/>
            <a:ext cx="2970020" cy="2118512"/>
            <a:chOff x="2520" y="172"/>
            <a:chExt cx="4632" cy="3304"/>
          </a:xfrm>
          <a:solidFill>
            <a:schemeClr val="tx1"/>
          </a:solidFill>
        </p:grpSpPr>
        <p:sp>
          <p:nvSpPr>
            <p:cNvPr id="15" name="AutoShape 3">
              <a:extLst>
                <a:ext uri="{FF2B5EF4-FFF2-40B4-BE49-F238E27FC236}">
                  <a16:creationId xmlns:a16="http://schemas.microsoft.com/office/drawing/2014/main" id="{F0A3367B-D074-43C0-9B37-19D0CEA5821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520" y="174"/>
              <a:ext cx="4632" cy="330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CA" sz="1050"/>
            </a:p>
          </p:txBody>
        </p:sp>
        <p:pic>
          <p:nvPicPr>
            <p:cNvPr id="17" name="Picture 8">
              <a:extLst>
                <a:ext uri="{FF2B5EF4-FFF2-40B4-BE49-F238E27FC236}">
                  <a16:creationId xmlns:a16="http://schemas.microsoft.com/office/drawing/2014/main" id="{E1C280A0-3EA3-4772-883F-94943C49A7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7" y="172"/>
              <a:ext cx="3508" cy="197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9">
              <a:extLst>
                <a:ext uri="{FF2B5EF4-FFF2-40B4-BE49-F238E27FC236}">
                  <a16:creationId xmlns:a16="http://schemas.microsoft.com/office/drawing/2014/main" id="{25FBC53C-8819-42D2-9942-DF7CC0B67A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7" y="172"/>
              <a:ext cx="3508" cy="197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id="{110B7E32-4474-4E66-91DD-A720976B0C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2" y="1460"/>
              <a:ext cx="3022" cy="201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2305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Modernizing NCC's conservation prioritization methods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8611"/>
            <a:ext cx="8229600" cy="3394472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>
                <a:latin typeface="+mn-lt"/>
              </a:rPr>
              <a:t>Standardizing conservation planning framework across the country</a:t>
            </a:r>
          </a:p>
          <a:p>
            <a:endParaRPr lang="en-US" sz="2800" dirty="0">
              <a:latin typeface="+mn-lt"/>
            </a:endParaRPr>
          </a:p>
          <a:p>
            <a:r>
              <a:rPr lang="en-US" sz="2800" dirty="0">
                <a:latin typeface="+mn-lt"/>
              </a:rPr>
              <a:t>New tools and methods will be a game changer in the way NCC prioritizes where to work and what to do</a:t>
            </a:r>
            <a:br>
              <a:rPr lang="en-US" sz="2800" dirty="0">
                <a:latin typeface="+mn-lt"/>
              </a:rPr>
            </a:br>
            <a:endParaRPr lang="en-US" sz="2800" dirty="0">
              <a:latin typeface="+mn-lt"/>
            </a:endParaRPr>
          </a:p>
          <a:p>
            <a:r>
              <a:rPr lang="en-US" sz="2800" dirty="0">
                <a:latin typeface="+mn-lt"/>
              </a:rPr>
              <a:t>User friendly web tools, based on sophisticated scientific approaches</a:t>
            </a:r>
          </a:p>
          <a:p>
            <a:endParaRPr lang="en-US" dirty="0"/>
          </a:p>
          <a:p>
            <a:endParaRPr lang="en-CA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429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90B916-3792-4163-B06E-BF592520C6DB}"/>
              </a:ext>
            </a:extLst>
          </p:cNvPr>
          <p:cNvCxnSpPr/>
          <p:nvPr/>
        </p:nvCxnSpPr>
        <p:spPr>
          <a:xfrm>
            <a:off x="7788648" y="668639"/>
            <a:ext cx="0" cy="150302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>
            <a:extLst>
              <a:ext uri="{FF2B5EF4-FFF2-40B4-BE49-F238E27FC236}">
                <a16:creationId xmlns:a16="http://schemas.microsoft.com/office/drawing/2014/main" id="{3CB07097-7A80-4329-8C5E-4B7532683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760" y="1681028"/>
            <a:ext cx="3259394" cy="325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3E173F-7DE8-4DF6-8354-29153B44D17C}"/>
              </a:ext>
            </a:extLst>
          </p:cNvPr>
          <p:cNvSpPr txBox="1"/>
          <p:nvPr/>
        </p:nvSpPr>
        <p:spPr>
          <a:xfrm>
            <a:off x="2869913" y="310777"/>
            <a:ext cx="264487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b="1">
                <a:solidFill>
                  <a:schemeClr val="bg1"/>
                </a:solidFill>
              </a:rPr>
              <a:t>Assess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Purpose &amp;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Scope, vision, targets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Critical threats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Conservation situation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B13BDF-ECCB-4159-A2B7-993086C898E3}"/>
              </a:ext>
            </a:extLst>
          </p:cNvPr>
          <p:cNvSpPr txBox="1"/>
          <p:nvPr/>
        </p:nvSpPr>
        <p:spPr>
          <a:xfrm>
            <a:off x="5865863" y="2171665"/>
            <a:ext cx="264487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sz="1400" b="1">
                <a:solidFill>
                  <a:schemeClr val="bg1"/>
                </a:solidFill>
              </a:rPr>
              <a:t>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Goals, strategies, assumptions &amp; 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Monitoring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Operational plan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104AC8-24A9-4E41-A9BD-C0598A371E66}"/>
              </a:ext>
            </a:extLst>
          </p:cNvPr>
          <p:cNvSpPr txBox="1"/>
          <p:nvPr/>
        </p:nvSpPr>
        <p:spPr>
          <a:xfrm>
            <a:off x="5832183" y="3833378"/>
            <a:ext cx="26448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sz="1400" b="1">
                <a:solidFill>
                  <a:schemeClr val="bg1"/>
                </a:solidFill>
              </a:rPr>
              <a:t>Implement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Work plan &amp; timetable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Budget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Implement Plan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7522D8-5587-445E-BD91-0E8C6F222711}"/>
              </a:ext>
            </a:extLst>
          </p:cNvPr>
          <p:cNvSpPr txBox="1"/>
          <p:nvPr/>
        </p:nvSpPr>
        <p:spPr>
          <a:xfrm>
            <a:off x="669264" y="3637190"/>
            <a:ext cx="26448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sz="1400" b="1">
                <a:solidFill>
                  <a:schemeClr val="bg1"/>
                </a:solidFill>
              </a:rPr>
              <a:t>Analyze &amp; Adapt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Prepare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Analyze results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Adapt plans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FC7712-FA63-4557-ADCF-EE17C6BAEEE7}"/>
              </a:ext>
            </a:extLst>
          </p:cNvPr>
          <p:cNvSpPr txBox="1"/>
          <p:nvPr/>
        </p:nvSpPr>
        <p:spPr>
          <a:xfrm>
            <a:off x="692016" y="2111277"/>
            <a:ext cx="26448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en-US" sz="1400" b="1" dirty="0">
                <a:solidFill>
                  <a:schemeClr val="bg1"/>
                </a:solidFill>
              </a:rPr>
              <a:t>Share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Document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Share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Foster learning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5931E8-2A2B-450E-A4F7-FF62F8A02A72}"/>
              </a:ext>
            </a:extLst>
          </p:cNvPr>
          <p:cNvSpPr/>
          <p:nvPr/>
        </p:nvSpPr>
        <p:spPr>
          <a:xfrm>
            <a:off x="5976508" y="106126"/>
            <a:ext cx="2236839" cy="54077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4BC34E-36BA-444B-AC4A-A19D49EB2FD1}"/>
              </a:ext>
            </a:extLst>
          </p:cNvPr>
          <p:cNvSpPr txBox="1"/>
          <p:nvPr/>
        </p:nvSpPr>
        <p:spPr>
          <a:xfrm>
            <a:off x="6086780" y="172020"/>
            <a:ext cx="2203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FF0000"/>
                </a:solidFill>
              </a:rPr>
              <a:t>Where to work (Tool 1)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5646880-3D2C-40E4-BDFA-A102F1F4FE56}"/>
              </a:ext>
            </a:extLst>
          </p:cNvPr>
          <p:cNvCxnSpPr>
            <a:cxnSpLocks/>
          </p:cNvCxnSpPr>
          <p:nvPr/>
        </p:nvCxnSpPr>
        <p:spPr>
          <a:xfrm>
            <a:off x="6478064" y="1607730"/>
            <a:ext cx="0" cy="51768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F640B5-F858-4B85-AF67-8DCE7D28FCC5}"/>
              </a:ext>
            </a:extLst>
          </p:cNvPr>
          <p:cNvCxnSpPr/>
          <p:nvPr/>
        </p:nvCxnSpPr>
        <p:spPr>
          <a:xfrm>
            <a:off x="1584784" y="4805667"/>
            <a:ext cx="0" cy="182518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333C610-589A-4564-9103-FCFFB571FA2A}"/>
              </a:ext>
            </a:extLst>
          </p:cNvPr>
          <p:cNvCxnSpPr>
            <a:cxnSpLocks/>
          </p:cNvCxnSpPr>
          <p:nvPr/>
        </p:nvCxnSpPr>
        <p:spPr>
          <a:xfrm>
            <a:off x="1584784" y="4988185"/>
            <a:ext cx="7179029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76FBE3B-CD81-4BB0-BD23-056DFE8A5262}"/>
              </a:ext>
            </a:extLst>
          </p:cNvPr>
          <p:cNvCxnSpPr>
            <a:cxnSpLocks/>
          </p:cNvCxnSpPr>
          <p:nvPr/>
        </p:nvCxnSpPr>
        <p:spPr>
          <a:xfrm flipV="1">
            <a:off x="8747148" y="332516"/>
            <a:ext cx="46162" cy="465567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2AA1C63-FA72-438F-8067-C741DF0AA724}"/>
              </a:ext>
            </a:extLst>
          </p:cNvPr>
          <p:cNvSpPr/>
          <p:nvPr/>
        </p:nvSpPr>
        <p:spPr>
          <a:xfrm>
            <a:off x="5836366" y="2149926"/>
            <a:ext cx="2644877" cy="1372733"/>
          </a:xfrm>
          <a:prstGeom prst="rect">
            <a:avLst/>
          </a:prstGeom>
          <a:noFill/>
          <a:ln w="508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A5D20C-582D-4C70-91CB-2DC6E3E44565}"/>
              </a:ext>
            </a:extLst>
          </p:cNvPr>
          <p:cNvSpPr/>
          <p:nvPr/>
        </p:nvSpPr>
        <p:spPr>
          <a:xfrm>
            <a:off x="619471" y="3558249"/>
            <a:ext cx="2030360" cy="1189265"/>
          </a:xfrm>
          <a:prstGeom prst="rect">
            <a:avLst/>
          </a:prstGeom>
          <a:noFill/>
          <a:ln w="50800"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CF7FBBF-D25C-4D87-8820-889F8163AD48}"/>
              </a:ext>
            </a:extLst>
          </p:cNvPr>
          <p:cNvCxnSpPr>
            <a:endCxn id="22" idx="3"/>
          </p:cNvCxnSpPr>
          <p:nvPr/>
        </p:nvCxnSpPr>
        <p:spPr>
          <a:xfrm flipH="1" flipV="1">
            <a:off x="8171511" y="1373706"/>
            <a:ext cx="561306" cy="1018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73C896-47DE-4878-B710-7AF64594391B}"/>
              </a:ext>
            </a:extLst>
          </p:cNvPr>
          <p:cNvCxnSpPr>
            <a:cxnSpLocks/>
          </p:cNvCxnSpPr>
          <p:nvPr/>
        </p:nvCxnSpPr>
        <p:spPr>
          <a:xfrm flipH="1">
            <a:off x="8191809" y="332516"/>
            <a:ext cx="555338" cy="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D922182-0313-4397-ABD1-487B859EEC14}"/>
              </a:ext>
            </a:extLst>
          </p:cNvPr>
          <p:cNvSpPr/>
          <p:nvPr/>
        </p:nvSpPr>
        <p:spPr>
          <a:xfrm>
            <a:off x="5934672" y="1103319"/>
            <a:ext cx="2236839" cy="54077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1ACCF8-D5D0-4EC8-A31E-3242209CD18A}"/>
              </a:ext>
            </a:extLst>
          </p:cNvPr>
          <p:cNvSpPr txBox="1"/>
          <p:nvPr/>
        </p:nvSpPr>
        <p:spPr>
          <a:xfrm>
            <a:off x="5984464" y="1188157"/>
            <a:ext cx="2045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FF0000"/>
                </a:solidFill>
              </a:rPr>
              <a:t>What to do (Tool 2)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6C85C64-FD85-4B56-8FAB-82B979F27860}"/>
              </a:ext>
            </a:extLst>
          </p:cNvPr>
          <p:cNvCxnSpPr/>
          <p:nvPr/>
        </p:nvCxnSpPr>
        <p:spPr>
          <a:xfrm flipV="1">
            <a:off x="8055509" y="668640"/>
            <a:ext cx="0" cy="148128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43A5692-3065-4835-A1CB-880EA3A0F9F4}"/>
              </a:ext>
            </a:extLst>
          </p:cNvPr>
          <p:cNvCxnSpPr/>
          <p:nvPr/>
        </p:nvCxnSpPr>
        <p:spPr>
          <a:xfrm flipV="1">
            <a:off x="6722136" y="1653984"/>
            <a:ext cx="0" cy="49594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D2B6BC5-7CC8-4640-A895-AB9C963D4784}"/>
              </a:ext>
            </a:extLst>
          </p:cNvPr>
          <p:cNvCxnSpPr>
            <a:cxnSpLocks/>
          </p:cNvCxnSpPr>
          <p:nvPr/>
        </p:nvCxnSpPr>
        <p:spPr>
          <a:xfrm>
            <a:off x="5514790" y="277656"/>
            <a:ext cx="0" cy="1329745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1D59E0-9245-4729-B8D9-0B0766E2DDFA}"/>
              </a:ext>
            </a:extLst>
          </p:cNvPr>
          <p:cNvCxnSpPr>
            <a:cxnSpLocks/>
          </p:cNvCxnSpPr>
          <p:nvPr/>
        </p:nvCxnSpPr>
        <p:spPr>
          <a:xfrm flipH="1">
            <a:off x="236110" y="1607401"/>
            <a:ext cx="53012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7F92EFF-E3A7-472C-833A-58295DD1F9F7}"/>
              </a:ext>
            </a:extLst>
          </p:cNvPr>
          <p:cNvCxnSpPr>
            <a:cxnSpLocks/>
          </p:cNvCxnSpPr>
          <p:nvPr/>
        </p:nvCxnSpPr>
        <p:spPr>
          <a:xfrm>
            <a:off x="236110" y="1607401"/>
            <a:ext cx="0" cy="254548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0595B10-A651-48EF-869E-401628FB1AE0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36110" y="4152881"/>
            <a:ext cx="383361" cy="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1CA1920-4147-472D-94FD-D35817DC8B7C}"/>
              </a:ext>
            </a:extLst>
          </p:cNvPr>
          <p:cNvCxnSpPr/>
          <p:nvPr/>
        </p:nvCxnSpPr>
        <p:spPr>
          <a:xfrm>
            <a:off x="5514790" y="277656"/>
            <a:ext cx="469674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48F46C0-873C-408B-8FD3-607B85F94A32}"/>
              </a:ext>
            </a:extLst>
          </p:cNvPr>
          <p:cNvCxnSpPr>
            <a:stCxn id="22" idx="1"/>
          </p:cNvCxnSpPr>
          <p:nvPr/>
        </p:nvCxnSpPr>
        <p:spPr>
          <a:xfrm flipH="1" flipV="1">
            <a:off x="5514790" y="1357434"/>
            <a:ext cx="419882" cy="16272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608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00" y="136706"/>
            <a:ext cx="4872060" cy="857250"/>
          </a:xfrm>
        </p:spPr>
        <p:txBody>
          <a:bodyPr>
            <a:normAutofit fontScale="90000"/>
          </a:bodyPr>
          <a:lstStyle/>
          <a:p>
            <a:r>
              <a:rPr lang="en-AU" sz="3200" dirty="0"/>
              <a:t>Framing </a:t>
            </a:r>
            <a:r>
              <a:rPr lang="en-AU" sz="3200" dirty="0" smtClean="0"/>
              <a:t>a conservation planning problem</a:t>
            </a:r>
            <a:endParaRPr lang="en-AU" sz="32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7880" y="1191622"/>
            <a:ext cx="4872060" cy="3809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u="sng" dirty="0" smtClean="0"/>
              <a:t>Themes</a:t>
            </a:r>
            <a:r>
              <a:rPr lang="en-AU" dirty="0" smtClean="0"/>
              <a:t>: Facets </a:t>
            </a:r>
            <a:r>
              <a:rPr lang="en-AU" dirty="0"/>
              <a:t>of biodiversity that are important for </a:t>
            </a:r>
            <a:r>
              <a:rPr lang="en-AU" dirty="0" smtClean="0"/>
              <a:t>conservation</a:t>
            </a:r>
            <a:endParaRPr lang="en-AU" dirty="0"/>
          </a:p>
          <a:p>
            <a:r>
              <a:rPr lang="en-AU" u="sng" dirty="0" smtClean="0"/>
              <a:t>Goals</a:t>
            </a:r>
            <a:r>
              <a:rPr lang="en-AU" dirty="0" smtClean="0"/>
              <a:t>: set </a:t>
            </a:r>
            <a:r>
              <a:rPr lang="en-AU" dirty="0" smtClean="0"/>
              <a:t>to ensure a minimum percent coverage in solutions</a:t>
            </a:r>
          </a:p>
        </p:txBody>
      </p:sp>
      <p:pic>
        <p:nvPicPr>
          <p:cNvPr id="4098" name="Picture 2" descr="https://upload.wikimedia.org/wikipedia/commons/thumb/b/b1/Alvar_near_Singing_Sands.JPG/220px-Alvar_near_Singing_San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3" y="-1"/>
            <a:ext cx="2044328" cy="135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ypes of Forests Found in Canada - WorldAtlas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529" y="1364874"/>
            <a:ext cx="2139423" cy="1427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ndangered Species - Nature Canada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530" y="0"/>
            <a:ext cx="2139423" cy="134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utoShape 14" descr="https://wildlifepreservation.ca/2016/wp-content/uploads/2011/08/swallow-hirund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13"/>
          <a:stretch/>
        </p:blipFill>
        <p:spPr>
          <a:xfrm>
            <a:off x="7092953" y="2763205"/>
            <a:ext cx="2051047" cy="1316571"/>
          </a:xfrm>
          <a:prstGeom prst="rect">
            <a:avLst/>
          </a:prstGeom>
        </p:spPr>
      </p:pic>
      <p:pic>
        <p:nvPicPr>
          <p:cNvPr id="4114" name="Picture 18" descr="B.C. frogs threatened as animal extinctions are on the rise | CBC News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5"/>
          <a:stretch/>
        </p:blipFill>
        <p:spPr bwMode="auto">
          <a:xfrm>
            <a:off x="7096388" y="1346377"/>
            <a:ext cx="2051046" cy="143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AutoShape 22" descr="Canadian Wildlife Federation: Wetland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4120" name="Picture 24" descr="wetlands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1"/>
          <a:stretch/>
        </p:blipFill>
        <p:spPr bwMode="auto">
          <a:xfrm>
            <a:off x="4953529" y="2780493"/>
            <a:ext cx="2135988" cy="133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Wildfires in Canada are burning down forests of mushrooms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093" y="4079776"/>
            <a:ext cx="2139424" cy="112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Canada&amp;#39;s grasslands: &amp;#39;most endangered, least protected ecosystems&amp;#39; | CBC  Radio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518" y="4079777"/>
            <a:ext cx="2047764" cy="13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91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276690" y="1188720"/>
            <a:ext cx="5727870" cy="38506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u="sng" dirty="0" smtClean="0"/>
              <a:t>Weights</a:t>
            </a:r>
            <a:r>
              <a:rPr lang="en-AU" sz="2400" dirty="0" smtClean="0"/>
              <a:t>: </a:t>
            </a:r>
            <a:r>
              <a:rPr lang="en-AU" sz="2400" dirty="0" smtClean="0"/>
              <a:t>properties </a:t>
            </a:r>
            <a:r>
              <a:rPr lang="en-AU" sz="2400" dirty="0" smtClean="0"/>
              <a:t>of places that impede or improve conservation efforts</a:t>
            </a:r>
          </a:p>
          <a:p>
            <a:r>
              <a:rPr lang="en-AU" sz="2400" u="sng" dirty="0" smtClean="0"/>
              <a:t>Factors</a:t>
            </a:r>
            <a:r>
              <a:rPr lang="en-AU" sz="2400" dirty="0" smtClean="0"/>
              <a:t>: indicate importance </a:t>
            </a:r>
            <a:r>
              <a:rPr lang="en-AU" sz="2400" dirty="0" smtClean="0"/>
              <a:t>for avoiding or covering</a:t>
            </a:r>
          </a:p>
          <a:p>
            <a:r>
              <a:rPr lang="en-AU" sz="2400" dirty="0" smtClean="0"/>
              <a:t>Factor = 100:</a:t>
            </a:r>
          </a:p>
          <a:p>
            <a:pPr lvl="1"/>
            <a:r>
              <a:rPr lang="en-AU" sz="2400" dirty="0" smtClean="0"/>
              <a:t>important to cover</a:t>
            </a:r>
          </a:p>
          <a:p>
            <a:r>
              <a:rPr lang="en-AU" sz="2400" dirty="0" smtClean="0"/>
              <a:t>Factor = -100: </a:t>
            </a:r>
          </a:p>
          <a:p>
            <a:pPr lvl="1"/>
            <a:r>
              <a:rPr lang="en-AU" sz="2400" dirty="0" smtClean="0"/>
              <a:t>important to avoid</a:t>
            </a:r>
            <a:endParaRPr lang="en-AU" sz="24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80000" y="136706"/>
            <a:ext cx="5956640" cy="857250"/>
          </a:xfrm>
        </p:spPr>
        <p:txBody>
          <a:bodyPr>
            <a:normAutofit fontScale="90000"/>
          </a:bodyPr>
          <a:lstStyle/>
          <a:p>
            <a:r>
              <a:rPr lang="en-AU" sz="3200" dirty="0"/>
              <a:t>Framing </a:t>
            </a:r>
            <a:r>
              <a:rPr lang="en-AU" sz="3200" dirty="0" smtClean="0"/>
              <a:t>a conservation planning problem</a:t>
            </a:r>
            <a:endParaRPr lang="en-AU" sz="3200" dirty="0"/>
          </a:p>
        </p:txBody>
      </p:sp>
      <p:pic>
        <p:nvPicPr>
          <p:cNvPr id="5122" name="Picture 2" descr="Mining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552" y="-1"/>
            <a:ext cx="2930264" cy="195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am - Google Search | Dam, Big and small, Bi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552" y="1953508"/>
            <a:ext cx="2930263" cy="149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Despite lockdown, national highway construction hits all-time high of 36.4  km/day in 2020-21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552" y="3448540"/>
            <a:ext cx="3015728" cy="16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44488" t="23634" r="27052" b="27364"/>
          <a:stretch/>
        </p:blipFill>
        <p:spPr>
          <a:xfrm>
            <a:off x="3864254" y="2872154"/>
            <a:ext cx="2345297" cy="227134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4503420" y="3268980"/>
            <a:ext cx="281940" cy="40386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522912" y="3387090"/>
            <a:ext cx="389429" cy="39673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4311191" y="4371014"/>
            <a:ext cx="384458" cy="32715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349240" y="4534590"/>
            <a:ext cx="368386" cy="51427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664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094509"/>
            <a:ext cx="4439920" cy="3809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u="sng" dirty="0" smtClean="0"/>
              <a:t>Includes</a:t>
            </a:r>
            <a:r>
              <a:rPr lang="en-AU" dirty="0" smtClean="0"/>
              <a:t>: places that are already managed for conservation. </a:t>
            </a:r>
          </a:p>
          <a:p>
            <a:r>
              <a:rPr lang="en-AU" dirty="0" smtClean="0"/>
              <a:t>By </a:t>
            </a:r>
            <a:r>
              <a:rPr lang="en-AU" u="sng" dirty="0" smtClean="0"/>
              <a:t>selecting</a:t>
            </a:r>
            <a:r>
              <a:rPr lang="en-AU" dirty="0" smtClean="0"/>
              <a:t> Includes, solutions can build on existing conservation efforts</a:t>
            </a:r>
            <a:endParaRPr lang="en-AU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80000" y="136706"/>
            <a:ext cx="487206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AU" sz="3200" smtClean="0"/>
              <a:t>Framing a conservation planning problem</a:t>
            </a:r>
            <a:endParaRPr lang="en-AU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50000" t="35519" r="28000" b="13074"/>
          <a:stretch/>
        </p:blipFill>
        <p:spPr>
          <a:xfrm>
            <a:off x="5227320" y="0"/>
            <a:ext cx="3916680" cy="51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8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7369</TotalTime>
  <Words>487</Words>
  <Application>Microsoft Office PowerPoint</Application>
  <PresentationFormat>On-screen Show (16:9)</PresentationFormat>
  <Paragraphs>130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DejaVu Sans</vt:lpstr>
      <vt:lpstr>Symbol</vt:lpstr>
      <vt:lpstr>Times New Roman</vt:lpstr>
      <vt:lpstr>Wingdings</vt:lpstr>
      <vt:lpstr>Office Theme</vt:lpstr>
      <vt:lpstr>1_Office Theme</vt:lpstr>
      <vt:lpstr>PowerPoint Presentation</vt:lpstr>
      <vt:lpstr>Systematic conservation planning</vt:lpstr>
      <vt:lpstr>Real-world examples</vt:lpstr>
      <vt:lpstr>NCC’s current planning approach</vt:lpstr>
      <vt:lpstr>Modernizing NCC's conservation prioritization methods</vt:lpstr>
      <vt:lpstr>PowerPoint Presentation</vt:lpstr>
      <vt:lpstr>Framing a conservation planning problem</vt:lpstr>
      <vt:lpstr>Framing a conservation planning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to Work tool</vt:lpstr>
      <vt:lpstr>Demo with Ontario pilot</vt:lpstr>
      <vt:lpstr>Thanks for listening!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Conserving evolutionary processes</dc:title>
  <dc:subject/>
  <dc:creator>Jeff Hanson Local Admin</dc:creator>
  <dc:description/>
  <cp:lastModifiedBy>Jeffrey Owen Hanson</cp:lastModifiedBy>
  <cp:revision>2237</cp:revision>
  <dcterms:created xsi:type="dcterms:W3CDTF">2006-08-16T00:00:00Z</dcterms:created>
  <dcterms:modified xsi:type="dcterms:W3CDTF">2021-09-28T21:18:00Z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6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68</vt:i4>
  </property>
</Properties>
</file>